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60" Target="slides/slide35.xml" Type="http://schemas.openxmlformats.org/officeDocument/2006/relationships/slide"/><Relationship Id="rId61" Target="slides/slide36.xml" Type="http://schemas.openxmlformats.org/officeDocument/2006/relationships/slide"/><Relationship Id="rId62" Target="slides/slide37.xml" Type="http://schemas.openxmlformats.org/officeDocument/2006/relationships/slide"/><Relationship Id="rId63" Target="slides/slide38.xml" Type="http://schemas.openxmlformats.org/officeDocument/2006/relationships/slide"/><Relationship Id="rId64" Target="slides/slide39.xml" Type="http://schemas.openxmlformats.org/officeDocument/2006/relationships/slide"/><Relationship Id="rId65" Target="slides/slide40.xml" Type="http://schemas.openxmlformats.org/officeDocument/2006/relationships/slide"/><Relationship Id="rId66" Target="slides/slide4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gif"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53.png" Type="http://schemas.openxmlformats.org/officeDocument/2006/relationships/image"/><Relationship Id="rId8" Target="../media/image7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media/image59.png" Type="http://schemas.openxmlformats.org/officeDocument/2006/relationships/image"/><Relationship Id="rId8" Target="../media/image7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5.png" Type="http://schemas.openxmlformats.org/officeDocument/2006/relationships/image"/><Relationship Id="rId5" Target="../media/image84.png" Type="http://schemas.openxmlformats.org/officeDocument/2006/relationships/image"/><Relationship Id="rId6" Target="../media/image85.png" Type="http://schemas.openxmlformats.org/officeDocument/2006/relationships/image"/><Relationship Id="rId7" Target="../media/image86.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90.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4001970" y="697145"/>
            <a:ext cx="3040458" cy="4114800"/>
          </a:xfrm>
          <a:custGeom>
            <a:avLst/>
            <a:gdLst/>
            <a:ahLst/>
            <a:cxnLst/>
            <a:rect r="r" b="b" t="t" l="l"/>
            <a:pathLst>
              <a:path h="4114800" w="3040458">
                <a:moveTo>
                  <a:pt x="0" y="0"/>
                </a:moveTo>
                <a:lnTo>
                  <a:pt x="3040458" y="0"/>
                </a:lnTo>
                <a:lnTo>
                  <a:pt x="30404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3403" y="6157781"/>
            <a:ext cx="7234813" cy="4114800"/>
          </a:xfrm>
          <a:custGeom>
            <a:avLst/>
            <a:gdLst/>
            <a:ahLst/>
            <a:cxnLst/>
            <a:rect r="r" b="b" t="t" l="l"/>
            <a:pathLst>
              <a:path h="4114800" w="7234813">
                <a:moveTo>
                  <a:pt x="0" y="0"/>
                </a:moveTo>
                <a:lnTo>
                  <a:pt x="7234813" y="0"/>
                </a:lnTo>
                <a:lnTo>
                  <a:pt x="72348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0"/>
            <a:ext cx="6600855" cy="4958892"/>
          </a:xfrm>
          <a:custGeom>
            <a:avLst/>
            <a:gdLst/>
            <a:ahLst/>
            <a:cxnLst/>
            <a:rect r="r" b="b" t="t" l="l"/>
            <a:pathLst>
              <a:path h="4958892" w="6600855">
                <a:moveTo>
                  <a:pt x="0" y="0"/>
                </a:moveTo>
                <a:lnTo>
                  <a:pt x="6600855" y="0"/>
                </a:lnTo>
                <a:lnTo>
                  <a:pt x="6600855" y="4958892"/>
                </a:lnTo>
                <a:lnTo>
                  <a:pt x="0" y="4958892"/>
                </a:lnTo>
                <a:lnTo>
                  <a:pt x="0" y="0"/>
                </a:lnTo>
                <a:close/>
              </a:path>
            </a:pathLst>
          </a:custGeom>
          <a:blipFill>
            <a:blip r:embed="rId6">
              <a:alphaModFix amt="52000"/>
            </a:blip>
            <a:stretch>
              <a:fillRect l="0" t="0" r="0" b="0"/>
            </a:stretch>
          </a:blipFill>
        </p:spPr>
      </p:sp>
      <p:sp>
        <p:nvSpPr>
          <p:cNvPr name="Freeform 5" id="5"/>
          <p:cNvSpPr/>
          <p:nvPr/>
        </p:nvSpPr>
        <p:spPr>
          <a:xfrm flipH="false" flipV="false" rot="0">
            <a:off x="17259300" y="6172200"/>
            <a:ext cx="1030594" cy="4114800"/>
          </a:xfrm>
          <a:custGeom>
            <a:avLst/>
            <a:gdLst/>
            <a:ahLst/>
            <a:cxnLst/>
            <a:rect r="r" b="b" t="t" l="l"/>
            <a:pathLst>
              <a:path h="4114800" w="1030594">
                <a:moveTo>
                  <a:pt x="0" y="0"/>
                </a:moveTo>
                <a:lnTo>
                  <a:pt x="1030594" y="0"/>
                </a:lnTo>
                <a:lnTo>
                  <a:pt x="103059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734419" y="2796277"/>
            <a:ext cx="10267551" cy="2858573"/>
          </a:xfrm>
          <a:prstGeom prst="rect">
            <a:avLst/>
          </a:prstGeom>
        </p:spPr>
        <p:txBody>
          <a:bodyPr anchor="t" rtlCol="false" tIns="0" lIns="0" bIns="0" rIns="0">
            <a:spAutoFit/>
          </a:bodyPr>
          <a:lstStyle/>
          <a:p>
            <a:pPr algn="ctr">
              <a:lnSpc>
                <a:spcPts val="11339"/>
              </a:lnSpc>
            </a:pPr>
            <a:r>
              <a:rPr lang="en-US" sz="8099" spc="226">
                <a:solidFill>
                  <a:srgbClr val="000000"/>
                </a:solidFill>
                <a:latin typeface="Now Bold"/>
              </a:rPr>
              <a:t>FOREST COVER TYPE PREDICTION</a:t>
            </a:r>
          </a:p>
        </p:txBody>
      </p:sp>
      <p:sp>
        <p:nvSpPr>
          <p:cNvPr name="TextBox 7" id="7"/>
          <p:cNvSpPr txBox="true"/>
          <p:nvPr/>
        </p:nvSpPr>
        <p:spPr>
          <a:xfrm rot="0">
            <a:off x="12120889" y="6490485"/>
            <a:ext cx="3401310" cy="3439867"/>
          </a:xfrm>
          <a:prstGeom prst="rect">
            <a:avLst/>
          </a:prstGeom>
        </p:spPr>
        <p:txBody>
          <a:bodyPr anchor="t" rtlCol="false" tIns="0" lIns="0" bIns="0" rIns="0">
            <a:spAutoFit/>
          </a:bodyPr>
          <a:lstStyle/>
          <a:p>
            <a:pPr>
              <a:lnSpc>
                <a:spcPts val="3015"/>
              </a:lnSpc>
            </a:pPr>
            <a:r>
              <a:rPr lang="en-US" sz="2471">
                <a:solidFill>
                  <a:srgbClr val="000000"/>
                </a:solidFill>
                <a:latin typeface="Now Bold"/>
              </a:rPr>
              <a:t>Group Members :</a:t>
            </a:r>
          </a:p>
          <a:p>
            <a:pPr>
              <a:lnSpc>
                <a:spcPts val="3015"/>
              </a:lnSpc>
            </a:pPr>
            <a:r>
              <a:rPr lang="en-US" sz="2471">
                <a:solidFill>
                  <a:srgbClr val="000000"/>
                </a:solidFill>
                <a:latin typeface="Now"/>
              </a:rPr>
              <a:t>Batchu Heam chandu</a:t>
            </a:r>
          </a:p>
          <a:p>
            <a:pPr>
              <a:lnSpc>
                <a:spcPts val="3015"/>
              </a:lnSpc>
            </a:pPr>
            <a:r>
              <a:rPr lang="en-US" sz="2471">
                <a:solidFill>
                  <a:srgbClr val="000000"/>
                </a:solidFill>
                <a:latin typeface="Now"/>
              </a:rPr>
              <a:t>S Esha Yadav </a:t>
            </a:r>
          </a:p>
          <a:p>
            <a:pPr>
              <a:lnSpc>
                <a:spcPts val="3015"/>
              </a:lnSpc>
            </a:pPr>
            <a:r>
              <a:rPr lang="en-US" sz="2471">
                <a:solidFill>
                  <a:srgbClr val="000000"/>
                </a:solidFill>
                <a:latin typeface="Now"/>
              </a:rPr>
              <a:t>Yash Vardhan Khetawat </a:t>
            </a:r>
          </a:p>
          <a:p>
            <a:pPr>
              <a:lnSpc>
                <a:spcPts val="3015"/>
              </a:lnSpc>
            </a:pPr>
            <a:r>
              <a:rPr lang="en-US" sz="2471">
                <a:solidFill>
                  <a:srgbClr val="000000"/>
                </a:solidFill>
                <a:latin typeface="Now"/>
              </a:rPr>
              <a:t>Mamidi Reshma </a:t>
            </a:r>
          </a:p>
          <a:p>
            <a:pPr>
              <a:lnSpc>
                <a:spcPts val="3015"/>
              </a:lnSpc>
            </a:pPr>
            <a:r>
              <a:rPr lang="en-US" sz="2471">
                <a:solidFill>
                  <a:srgbClr val="000000"/>
                </a:solidFill>
                <a:latin typeface="Now"/>
              </a:rPr>
              <a:t>V.Sriram </a:t>
            </a:r>
          </a:p>
          <a:p>
            <a:pPr>
              <a:lnSpc>
                <a:spcPts val="3015"/>
              </a:lnSpc>
            </a:pPr>
            <a:r>
              <a:rPr lang="en-US" sz="2471">
                <a:solidFill>
                  <a:srgbClr val="000000"/>
                </a:solidFill>
                <a:latin typeface="Now"/>
              </a:rPr>
              <a:t>Vishnu Vamsi</a:t>
            </a:r>
          </a:p>
          <a:p>
            <a:pPr algn="r">
              <a:lnSpc>
                <a:spcPts val="3015"/>
              </a:lnSpc>
            </a:pPr>
          </a:p>
        </p:txBody>
      </p:sp>
      <p:sp>
        <p:nvSpPr>
          <p:cNvPr name="TextBox 8" id="8"/>
          <p:cNvSpPr txBox="true"/>
          <p:nvPr/>
        </p:nvSpPr>
        <p:spPr>
          <a:xfrm rot="0">
            <a:off x="12120889" y="5654850"/>
            <a:ext cx="4532672" cy="306235"/>
          </a:xfrm>
          <a:prstGeom prst="rect">
            <a:avLst/>
          </a:prstGeom>
        </p:spPr>
        <p:txBody>
          <a:bodyPr anchor="t" rtlCol="false" tIns="0" lIns="0" bIns="0" rIns="0">
            <a:spAutoFit/>
          </a:bodyPr>
          <a:lstStyle/>
          <a:p>
            <a:pPr algn="r">
              <a:lnSpc>
                <a:spcPts val="2479"/>
              </a:lnSpc>
            </a:pPr>
            <a:r>
              <a:rPr lang="en-US" sz="2032">
                <a:solidFill>
                  <a:srgbClr val="000000"/>
                </a:solidFill>
                <a:latin typeface="Now"/>
              </a:rPr>
              <a:t>~A Classification Problem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844692" y="2499590"/>
            <a:ext cx="15110363" cy="5991254"/>
          </a:xfrm>
          <a:custGeom>
            <a:avLst/>
            <a:gdLst/>
            <a:ahLst/>
            <a:cxnLst/>
            <a:rect r="r" b="b" t="t" l="l"/>
            <a:pathLst>
              <a:path h="5991254" w="15110363">
                <a:moveTo>
                  <a:pt x="0" y="0"/>
                </a:moveTo>
                <a:lnTo>
                  <a:pt x="15110363" y="0"/>
                </a:lnTo>
                <a:lnTo>
                  <a:pt x="15110363" y="5991255"/>
                </a:lnTo>
                <a:lnTo>
                  <a:pt x="0" y="5991255"/>
                </a:lnTo>
                <a:lnTo>
                  <a:pt x="0" y="0"/>
                </a:lnTo>
                <a:close/>
              </a:path>
            </a:pathLst>
          </a:custGeom>
          <a:blipFill>
            <a:blip r:embed="rId2"/>
            <a:stretch>
              <a:fillRect l="0" t="0" r="0" b="0"/>
            </a:stretch>
          </a:blipFill>
        </p:spPr>
      </p:sp>
      <p:sp>
        <p:nvSpPr>
          <p:cNvPr name="TextBox 3" id="3"/>
          <p:cNvSpPr txBox="true"/>
          <p:nvPr/>
        </p:nvSpPr>
        <p:spPr>
          <a:xfrm rot="0">
            <a:off x="4676805" y="1009650"/>
            <a:ext cx="8289141" cy="849774"/>
          </a:xfrm>
          <a:prstGeom prst="rect">
            <a:avLst/>
          </a:prstGeom>
        </p:spPr>
        <p:txBody>
          <a:bodyPr anchor="t" rtlCol="false" tIns="0" lIns="0" bIns="0" rIns="0">
            <a:spAutoFit/>
          </a:bodyPr>
          <a:lstStyle/>
          <a:p>
            <a:pPr algn="ctr">
              <a:lnSpc>
                <a:spcPts val="6641"/>
              </a:lnSpc>
              <a:spcBef>
                <a:spcPct val="0"/>
              </a:spcBef>
            </a:pPr>
            <a:r>
              <a:rPr lang="en-US" sz="5443">
                <a:solidFill>
                  <a:srgbClr val="404040"/>
                </a:solidFill>
                <a:latin typeface="Now Bold"/>
              </a:rPr>
              <a:t>UNIVARIATE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597628" y="2663113"/>
            <a:ext cx="6460043" cy="4887458"/>
          </a:xfrm>
          <a:custGeom>
            <a:avLst/>
            <a:gdLst/>
            <a:ahLst/>
            <a:cxnLst/>
            <a:rect r="r" b="b" t="t" l="l"/>
            <a:pathLst>
              <a:path h="4887458" w="6460043">
                <a:moveTo>
                  <a:pt x="0" y="0"/>
                </a:moveTo>
                <a:lnTo>
                  <a:pt x="6460043" y="0"/>
                </a:lnTo>
                <a:lnTo>
                  <a:pt x="6460043" y="4887458"/>
                </a:lnTo>
                <a:lnTo>
                  <a:pt x="0" y="4887458"/>
                </a:lnTo>
                <a:lnTo>
                  <a:pt x="0" y="0"/>
                </a:lnTo>
                <a:close/>
              </a:path>
            </a:pathLst>
          </a:custGeom>
          <a:blipFill>
            <a:blip r:embed="rId2"/>
            <a:stretch>
              <a:fillRect l="0" t="0" r="0" b="0"/>
            </a:stretch>
          </a:blipFill>
        </p:spPr>
      </p:sp>
      <p:sp>
        <p:nvSpPr>
          <p:cNvPr name="Freeform 3" id="3"/>
          <p:cNvSpPr/>
          <p:nvPr/>
        </p:nvSpPr>
        <p:spPr>
          <a:xfrm flipH="false" flipV="false" rot="0">
            <a:off x="10425327" y="2663113"/>
            <a:ext cx="6358221" cy="4887458"/>
          </a:xfrm>
          <a:custGeom>
            <a:avLst/>
            <a:gdLst/>
            <a:ahLst/>
            <a:cxnLst/>
            <a:rect r="r" b="b" t="t" l="l"/>
            <a:pathLst>
              <a:path h="4887458" w="6358221">
                <a:moveTo>
                  <a:pt x="0" y="0"/>
                </a:moveTo>
                <a:lnTo>
                  <a:pt x="6358221" y="0"/>
                </a:lnTo>
                <a:lnTo>
                  <a:pt x="6358221" y="4887458"/>
                </a:lnTo>
                <a:lnTo>
                  <a:pt x="0" y="4887458"/>
                </a:lnTo>
                <a:lnTo>
                  <a:pt x="0" y="0"/>
                </a:lnTo>
                <a:close/>
              </a:path>
            </a:pathLst>
          </a:custGeom>
          <a:blipFill>
            <a:blip r:embed="rId3"/>
            <a:stretch>
              <a:fillRect l="0" t="0" r="0" b="0"/>
            </a:stretch>
          </a:blipFill>
        </p:spPr>
      </p:sp>
      <p:sp>
        <p:nvSpPr>
          <p:cNvPr name="TextBox 4" id="4"/>
          <p:cNvSpPr txBox="true"/>
          <p:nvPr/>
        </p:nvSpPr>
        <p:spPr>
          <a:xfrm rot="0">
            <a:off x="4999430" y="593653"/>
            <a:ext cx="8289141" cy="851044"/>
          </a:xfrm>
          <a:prstGeom prst="rect">
            <a:avLst/>
          </a:prstGeom>
        </p:spPr>
        <p:txBody>
          <a:bodyPr anchor="t" rtlCol="false" tIns="0" lIns="0" bIns="0" rIns="0">
            <a:spAutoFit/>
          </a:bodyPr>
          <a:lstStyle/>
          <a:p>
            <a:pPr algn="ctr">
              <a:lnSpc>
                <a:spcPts val="6641"/>
              </a:lnSpc>
              <a:spcBef>
                <a:spcPct val="0"/>
              </a:spcBef>
            </a:pPr>
            <a:r>
              <a:rPr lang="en-US" sz="5443">
                <a:solidFill>
                  <a:srgbClr val="404040"/>
                </a:solidFill>
                <a:latin typeface="Now Bold"/>
              </a:rPr>
              <a:t>BIVARIATE  ANALYSIS</a:t>
            </a:r>
          </a:p>
        </p:txBody>
      </p:sp>
      <p:sp>
        <p:nvSpPr>
          <p:cNvPr name="TextBox 5" id="5"/>
          <p:cNvSpPr txBox="true"/>
          <p:nvPr/>
        </p:nvSpPr>
        <p:spPr>
          <a:xfrm rot="0">
            <a:off x="1597628" y="1861690"/>
            <a:ext cx="6991826" cy="374904"/>
          </a:xfrm>
          <a:prstGeom prst="rect">
            <a:avLst/>
          </a:prstGeom>
        </p:spPr>
        <p:txBody>
          <a:bodyPr anchor="t" rtlCol="false" tIns="0" lIns="0" bIns="0" rIns="0">
            <a:spAutoFit/>
          </a:bodyPr>
          <a:lstStyle/>
          <a:p>
            <a:pPr algn="ctr">
              <a:lnSpc>
                <a:spcPts val="2928"/>
              </a:lnSpc>
              <a:spcBef>
                <a:spcPct val="0"/>
              </a:spcBef>
            </a:pPr>
            <a:r>
              <a:rPr lang="en-US" sz="2400">
                <a:solidFill>
                  <a:srgbClr val="404040"/>
                </a:solidFill>
                <a:latin typeface="Now Bold"/>
              </a:rPr>
              <a:t>Relationship between Aspect</a:t>
            </a:r>
            <a:r>
              <a:rPr lang="en-US" sz="2400">
                <a:solidFill>
                  <a:srgbClr val="404040"/>
                </a:solidFill>
                <a:latin typeface="Now Bold"/>
              </a:rPr>
              <a:t> and Cover Type</a:t>
            </a:r>
          </a:p>
        </p:txBody>
      </p:sp>
      <p:sp>
        <p:nvSpPr>
          <p:cNvPr name="TextBox 6" id="6"/>
          <p:cNvSpPr txBox="true"/>
          <p:nvPr/>
        </p:nvSpPr>
        <p:spPr>
          <a:xfrm rot="0">
            <a:off x="10425327" y="1859584"/>
            <a:ext cx="6757035" cy="374904"/>
          </a:xfrm>
          <a:prstGeom prst="rect">
            <a:avLst/>
          </a:prstGeom>
        </p:spPr>
        <p:txBody>
          <a:bodyPr anchor="t" rtlCol="false" tIns="0" lIns="0" bIns="0" rIns="0">
            <a:spAutoFit/>
          </a:bodyPr>
          <a:lstStyle/>
          <a:p>
            <a:pPr algn="ctr">
              <a:lnSpc>
                <a:spcPts val="2928"/>
              </a:lnSpc>
              <a:spcBef>
                <a:spcPct val="0"/>
              </a:spcBef>
            </a:pPr>
            <a:r>
              <a:rPr lang="en-US" sz="2400">
                <a:solidFill>
                  <a:srgbClr val="404040"/>
                </a:solidFill>
                <a:latin typeface="Now Bold"/>
              </a:rPr>
              <a:t>Relationship between </a:t>
            </a:r>
            <a:r>
              <a:rPr lang="en-US" sz="2400">
                <a:solidFill>
                  <a:srgbClr val="404040"/>
                </a:solidFill>
                <a:latin typeface="Now Bold"/>
              </a:rPr>
              <a:t>slope and Cover Type</a:t>
            </a:r>
          </a:p>
        </p:txBody>
      </p:sp>
      <p:sp>
        <p:nvSpPr>
          <p:cNvPr name="Freeform 7" id="7"/>
          <p:cNvSpPr/>
          <p:nvPr/>
        </p:nvSpPr>
        <p:spPr>
          <a:xfrm flipH="false" flipV="false" rot="0">
            <a:off x="-1046755" y="-927018"/>
            <a:ext cx="6600855" cy="4958892"/>
          </a:xfrm>
          <a:custGeom>
            <a:avLst/>
            <a:gdLst/>
            <a:ahLst/>
            <a:cxnLst/>
            <a:rect r="r" b="b" t="t" l="l"/>
            <a:pathLst>
              <a:path h="4958892" w="6600855">
                <a:moveTo>
                  <a:pt x="0" y="0"/>
                </a:moveTo>
                <a:lnTo>
                  <a:pt x="6600854" y="0"/>
                </a:lnTo>
                <a:lnTo>
                  <a:pt x="6600854" y="4958892"/>
                </a:lnTo>
                <a:lnTo>
                  <a:pt x="0" y="4958892"/>
                </a:lnTo>
                <a:lnTo>
                  <a:pt x="0" y="0"/>
                </a:lnTo>
                <a:close/>
              </a:path>
            </a:pathLst>
          </a:custGeom>
          <a:blipFill>
            <a:blip r:embed="rId4">
              <a:alphaModFix amt="34000"/>
            </a:blip>
            <a:stretch>
              <a:fillRect l="0" t="0" r="0" b="0"/>
            </a:stretch>
          </a:blipFill>
        </p:spPr>
      </p:sp>
      <p:sp>
        <p:nvSpPr>
          <p:cNvPr name="TextBox 8" id="8"/>
          <p:cNvSpPr txBox="true"/>
          <p:nvPr/>
        </p:nvSpPr>
        <p:spPr>
          <a:xfrm rot="0">
            <a:off x="1597628" y="7979196"/>
            <a:ext cx="7641550" cy="1214120"/>
          </a:xfrm>
          <a:prstGeom prst="rect">
            <a:avLst/>
          </a:prstGeom>
        </p:spPr>
        <p:txBody>
          <a:bodyPr anchor="t" rtlCol="false" tIns="0" lIns="0" bIns="0" rIns="0">
            <a:spAutoFit/>
          </a:bodyPr>
          <a:lstStyle/>
          <a:p>
            <a:pPr>
              <a:lnSpc>
                <a:spcPts val="2440"/>
              </a:lnSpc>
              <a:spcBef>
                <a:spcPct val="0"/>
              </a:spcBef>
            </a:pPr>
            <a:r>
              <a:rPr lang="en-US" sz="2000">
                <a:solidFill>
                  <a:srgbClr val="404040"/>
                </a:solidFill>
                <a:latin typeface="Now"/>
              </a:rPr>
              <a:t>1. The distribution is not normal.</a:t>
            </a:r>
          </a:p>
          <a:p>
            <a:pPr>
              <a:lnSpc>
                <a:spcPts val="2440"/>
              </a:lnSpc>
              <a:spcBef>
                <a:spcPct val="0"/>
              </a:spcBef>
            </a:pPr>
            <a:r>
              <a:rPr lang="en-US" sz="2000">
                <a:solidFill>
                  <a:srgbClr val="404040"/>
                </a:solidFill>
                <a:latin typeface="Now"/>
              </a:rPr>
              <a:t>2. There is a wide dispersion in cover types 1 and 6.</a:t>
            </a:r>
          </a:p>
          <a:p>
            <a:pPr>
              <a:lnSpc>
                <a:spcPts val="2440"/>
              </a:lnSpc>
              <a:spcBef>
                <a:spcPct val="0"/>
              </a:spcBef>
            </a:pPr>
            <a:r>
              <a:rPr lang="en-US" sz="2000">
                <a:solidFill>
                  <a:srgbClr val="404040"/>
                </a:solidFill>
                <a:latin typeface="Now"/>
              </a:rPr>
              <a:t>3. Overlapping medians are observed for certain cover types.</a:t>
            </a:r>
          </a:p>
          <a:p>
            <a:pPr>
              <a:lnSpc>
                <a:spcPts val="2440"/>
              </a:lnSpc>
              <a:spcBef>
                <a:spcPct val="0"/>
              </a:spcBef>
            </a:pPr>
            <a:r>
              <a:rPr lang="en-US" sz="2000">
                <a:solidFill>
                  <a:srgbClr val="404040"/>
                </a:solidFill>
                <a:latin typeface="Now"/>
              </a:rPr>
              <a:t>4. Outliers are present in cover type 4.</a:t>
            </a:r>
          </a:p>
        </p:txBody>
      </p:sp>
      <p:sp>
        <p:nvSpPr>
          <p:cNvPr name="TextBox 9" id="9"/>
          <p:cNvSpPr txBox="true"/>
          <p:nvPr/>
        </p:nvSpPr>
        <p:spPr>
          <a:xfrm rot="0">
            <a:off x="10425327" y="7979196"/>
            <a:ext cx="7862673" cy="1214120"/>
          </a:xfrm>
          <a:prstGeom prst="rect">
            <a:avLst/>
          </a:prstGeom>
        </p:spPr>
        <p:txBody>
          <a:bodyPr anchor="t" rtlCol="false" tIns="0" lIns="0" bIns="0" rIns="0">
            <a:spAutoFit/>
          </a:bodyPr>
          <a:lstStyle/>
          <a:p>
            <a:pPr>
              <a:lnSpc>
                <a:spcPts val="2440"/>
              </a:lnSpc>
            </a:pPr>
            <a:r>
              <a:rPr lang="en-US" sz="2000">
                <a:solidFill>
                  <a:srgbClr val="404040"/>
                </a:solidFill>
                <a:latin typeface="Now"/>
              </a:rPr>
              <a:t>1. The distribution of slope is nearly normal but exhibits a slight right skew.</a:t>
            </a:r>
          </a:p>
          <a:p>
            <a:pPr>
              <a:lnSpc>
                <a:spcPts val="2440"/>
              </a:lnSpc>
            </a:pPr>
            <a:r>
              <a:rPr lang="en-US" sz="2000">
                <a:solidFill>
                  <a:srgbClr val="404040"/>
                </a:solidFill>
                <a:latin typeface="Now"/>
              </a:rPr>
              <a:t>2. Slope values are distributed across different cover types.</a:t>
            </a:r>
          </a:p>
          <a:p>
            <a:pPr>
              <a:lnSpc>
                <a:spcPts val="2440"/>
              </a:lnSpc>
              <a:spcBef>
                <a:spcPct val="0"/>
              </a:spcBef>
            </a:pPr>
            <a:r>
              <a:rPr lang="en-US" sz="2000">
                <a:solidFill>
                  <a:srgbClr val="404040"/>
                </a:solidFill>
                <a:latin typeface="Now"/>
              </a:rPr>
              <a:t>3. Outliers are noticeable within cover types 1, 2, 5, and 7.</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4650951" y="-703333"/>
            <a:ext cx="5216699" cy="5040635"/>
          </a:xfrm>
          <a:custGeom>
            <a:avLst/>
            <a:gdLst/>
            <a:ahLst/>
            <a:cxnLst/>
            <a:rect r="r" b="b" t="t" l="l"/>
            <a:pathLst>
              <a:path h="5040635" w="5216699">
                <a:moveTo>
                  <a:pt x="0" y="0"/>
                </a:moveTo>
                <a:lnTo>
                  <a:pt x="5216698" y="0"/>
                </a:lnTo>
                <a:lnTo>
                  <a:pt x="5216698" y="5040635"/>
                </a:lnTo>
                <a:lnTo>
                  <a:pt x="0" y="5040635"/>
                </a:lnTo>
                <a:lnTo>
                  <a:pt x="0" y="0"/>
                </a:lnTo>
                <a:close/>
              </a:path>
            </a:pathLst>
          </a:custGeom>
          <a:blipFill>
            <a:blip r:embed="rId2"/>
            <a:stretch>
              <a:fillRect l="0" t="0" r="0" b="0"/>
            </a:stretch>
          </a:blipFill>
        </p:spPr>
      </p:sp>
      <p:sp>
        <p:nvSpPr>
          <p:cNvPr name="Freeform 3" id="3"/>
          <p:cNvSpPr/>
          <p:nvPr/>
        </p:nvSpPr>
        <p:spPr>
          <a:xfrm flipH="true" flipV="true" rot="0">
            <a:off x="-1084039" y="5814287"/>
            <a:ext cx="5216699" cy="5040635"/>
          </a:xfrm>
          <a:custGeom>
            <a:avLst/>
            <a:gdLst/>
            <a:ahLst/>
            <a:cxnLst/>
            <a:rect r="r" b="b" t="t" l="l"/>
            <a:pathLst>
              <a:path h="5040635" w="5216699">
                <a:moveTo>
                  <a:pt x="5216699" y="5040635"/>
                </a:moveTo>
                <a:lnTo>
                  <a:pt x="0" y="5040635"/>
                </a:lnTo>
                <a:lnTo>
                  <a:pt x="0" y="0"/>
                </a:lnTo>
                <a:lnTo>
                  <a:pt x="5216699" y="0"/>
                </a:lnTo>
                <a:lnTo>
                  <a:pt x="5216699" y="5040635"/>
                </a:lnTo>
                <a:close/>
              </a:path>
            </a:pathLst>
          </a:custGeom>
          <a:blipFill>
            <a:blip r:embed="rId2"/>
            <a:stretch>
              <a:fillRect l="0" t="0" r="0" b="0"/>
            </a:stretch>
          </a:blipFill>
        </p:spPr>
      </p:sp>
      <p:sp>
        <p:nvSpPr>
          <p:cNvPr name="Freeform 4" id="4"/>
          <p:cNvSpPr/>
          <p:nvPr/>
        </p:nvSpPr>
        <p:spPr>
          <a:xfrm flipH="false" flipV="false" rot="0">
            <a:off x="4132660" y="1095485"/>
            <a:ext cx="10959334" cy="8162815"/>
          </a:xfrm>
          <a:custGeom>
            <a:avLst/>
            <a:gdLst/>
            <a:ahLst/>
            <a:cxnLst/>
            <a:rect r="r" b="b" t="t" l="l"/>
            <a:pathLst>
              <a:path h="8162815" w="10959334">
                <a:moveTo>
                  <a:pt x="0" y="0"/>
                </a:moveTo>
                <a:lnTo>
                  <a:pt x="10959334" y="0"/>
                </a:lnTo>
                <a:lnTo>
                  <a:pt x="10959334" y="8162815"/>
                </a:lnTo>
                <a:lnTo>
                  <a:pt x="0" y="8162815"/>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123488" y="1328382"/>
            <a:ext cx="9393973" cy="8242067"/>
          </a:xfrm>
          <a:custGeom>
            <a:avLst/>
            <a:gdLst/>
            <a:ahLst/>
            <a:cxnLst/>
            <a:rect r="r" b="b" t="t" l="l"/>
            <a:pathLst>
              <a:path h="8242067" w="9393973">
                <a:moveTo>
                  <a:pt x="0" y="0"/>
                </a:moveTo>
                <a:lnTo>
                  <a:pt x="9393973" y="0"/>
                </a:lnTo>
                <a:lnTo>
                  <a:pt x="9393973" y="8242066"/>
                </a:lnTo>
                <a:lnTo>
                  <a:pt x="0" y="8242066"/>
                </a:lnTo>
                <a:lnTo>
                  <a:pt x="0" y="0"/>
                </a:lnTo>
                <a:close/>
              </a:path>
            </a:pathLst>
          </a:custGeom>
          <a:blipFill>
            <a:blip r:embed="rId2"/>
            <a:stretch>
              <a:fillRect l="-11618" t="0" r="-24603" b="0"/>
            </a:stretch>
          </a:blipFill>
        </p:spPr>
      </p:sp>
      <p:sp>
        <p:nvSpPr>
          <p:cNvPr name="Freeform 3" id="3"/>
          <p:cNvSpPr/>
          <p:nvPr/>
        </p:nvSpPr>
        <p:spPr>
          <a:xfrm flipH="false" flipV="false" rot="0">
            <a:off x="-556319" y="7200900"/>
            <a:ext cx="5440240" cy="4114800"/>
          </a:xfrm>
          <a:custGeom>
            <a:avLst/>
            <a:gdLst/>
            <a:ahLst/>
            <a:cxnLst/>
            <a:rect r="r" b="b" t="t" l="l"/>
            <a:pathLst>
              <a:path h="4114800" w="5440240">
                <a:moveTo>
                  <a:pt x="0" y="0"/>
                </a:moveTo>
                <a:lnTo>
                  <a:pt x="5440240" y="0"/>
                </a:lnTo>
                <a:lnTo>
                  <a:pt x="5440240" y="4114800"/>
                </a:lnTo>
                <a:lnTo>
                  <a:pt x="0" y="4114800"/>
                </a:lnTo>
                <a:lnTo>
                  <a:pt x="0" y="0"/>
                </a:lnTo>
                <a:close/>
              </a:path>
            </a:pathLst>
          </a:custGeom>
          <a:blipFill>
            <a:blip r:embed="rId3">
              <a:alphaModFix amt="4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23488" y="1337818"/>
            <a:ext cx="9393973" cy="8047797"/>
          </a:xfrm>
          <a:custGeom>
            <a:avLst/>
            <a:gdLst/>
            <a:ahLst/>
            <a:cxnLst/>
            <a:rect r="r" b="b" t="t" l="l"/>
            <a:pathLst>
              <a:path h="8047797" w="9393973">
                <a:moveTo>
                  <a:pt x="0" y="0"/>
                </a:moveTo>
                <a:lnTo>
                  <a:pt x="9393973" y="0"/>
                </a:lnTo>
                <a:lnTo>
                  <a:pt x="9393973" y="8047796"/>
                </a:lnTo>
                <a:lnTo>
                  <a:pt x="0" y="8047796"/>
                </a:lnTo>
                <a:lnTo>
                  <a:pt x="0" y="0"/>
                </a:lnTo>
                <a:close/>
              </a:path>
            </a:pathLst>
          </a:custGeom>
          <a:blipFill>
            <a:blip r:embed="rId5"/>
            <a:stretch>
              <a:fillRect l="0" t="0" r="0" b="0"/>
            </a:stretch>
          </a:blipFill>
        </p:spPr>
      </p:sp>
      <p:sp>
        <p:nvSpPr>
          <p:cNvPr name="TextBox 5" id="5"/>
          <p:cNvSpPr txBox="true"/>
          <p:nvPr/>
        </p:nvSpPr>
        <p:spPr>
          <a:xfrm rot="0">
            <a:off x="1028700" y="885812"/>
            <a:ext cx="4720846" cy="866089"/>
          </a:xfrm>
          <a:prstGeom prst="rect">
            <a:avLst/>
          </a:prstGeom>
        </p:spPr>
        <p:txBody>
          <a:bodyPr anchor="t" rtlCol="false" tIns="0" lIns="0" bIns="0" rIns="0">
            <a:spAutoFit/>
          </a:bodyPr>
          <a:lstStyle/>
          <a:p>
            <a:pPr algn="ctr">
              <a:lnSpc>
                <a:spcPts val="6761"/>
              </a:lnSpc>
              <a:spcBef>
                <a:spcPct val="0"/>
              </a:spcBef>
            </a:pPr>
            <a:r>
              <a:rPr lang="en-US" sz="5541">
                <a:solidFill>
                  <a:srgbClr val="404040"/>
                </a:solidFill>
                <a:latin typeface="Now Bold"/>
              </a:rPr>
              <a:t>HEAT MAP</a:t>
            </a:r>
          </a:p>
        </p:txBody>
      </p:sp>
      <p:sp>
        <p:nvSpPr>
          <p:cNvPr name="TextBox 6" id="6"/>
          <p:cNvSpPr txBox="true"/>
          <p:nvPr/>
        </p:nvSpPr>
        <p:spPr>
          <a:xfrm rot="0">
            <a:off x="462705" y="1751901"/>
            <a:ext cx="7364251" cy="5786120"/>
          </a:xfrm>
          <a:prstGeom prst="rect">
            <a:avLst/>
          </a:prstGeom>
        </p:spPr>
        <p:txBody>
          <a:bodyPr anchor="t" rtlCol="false" tIns="0" lIns="0" bIns="0" rIns="0">
            <a:spAutoFit/>
          </a:bodyPr>
          <a:lstStyle/>
          <a:p>
            <a:pPr>
              <a:lnSpc>
                <a:spcPts val="2440"/>
              </a:lnSpc>
              <a:spcBef>
                <a:spcPct val="0"/>
              </a:spcBef>
            </a:pPr>
          </a:p>
          <a:p>
            <a:pPr>
              <a:lnSpc>
                <a:spcPts val="2440"/>
              </a:lnSpc>
              <a:spcBef>
                <a:spcPct val="0"/>
              </a:spcBef>
            </a:pPr>
          </a:p>
          <a:p>
            <a:pPr>
              <a:lnSpc>
                <a:spcPts val="2440"/>
              </a:lnSpc>
              <a:spcBef>
                <a:spcPct val="0"/>
              </a:spcBef>
            </a:pPr>
            <a:r>
              <a:rPr lang="en-US" sz="2000">
                <a:solidFill>
                  <a:srgbClr val="404040"/>
                </a:solidFill>
                <a:latin typeface="Now"/>
              </a:rPr>
              <a:t>1. </a:t>
            </a:r>
            <a:r>
              <a:rPr lang="en-US" sz="2000">
                <a:solidFill>
                  <a:srgbClr val="404040"/>
                </a:solidFill>
                <a:latin typeface="Now Bold"/>
              </a:rPr>
              <a:t>Hillshade3pm and Hillshade9am:</a:t>
            </a:r>
          </a:p>
          <a:p>
            <a:pPr>
              <a:lnSpc>
                <a:spcPts val="2440"/>
              </a:lnSpc>
              <a:spcBef>
                <a:spcPct val="0"/>
              </a:spcBef>
            </a:pPr>
            <a:r>
              <a:rPr lang="en-US" sz="2000">
                <a:solidFill>
                  <a:srgbClr val="404040"/>
                </a:solidFill>
                <a:latin typeface="Now"/>
              </a:rPr>
              <a:t>   When Hillshade3pm is high, Hillshade9am tends to be low, and vice versa.</a:t>
            </a:r>
          </a:p>
          <a:p>
            <a:pPr>
              <a:lnSpc>
                <a:spcPts val="2440"/>
              </a:lnSpc>
              <a:spcBef>
                <a:spcPct val="0"/>
              </a:spcBef>
            </a:pPr>
            <a:r>
              <a:rPr lang="en-US" sz="2000">
                <a:solidFill>
                  <a:srgbClr val="404040"/>
                </a:solidFill>
                <a:latin typeface="Now"/>
              </a:rPr>
              <a:t>   They have a strong inverse relationship with a correlation of -0.78.</a:t>
            </a:r>
          </a:p>
          <a:p>
            <a:pPr>
              <a:lnSpc>
                <a:spcPts val="2440"/>
              </a:lnSpc>
              <a:spcBef>
                <a:spcPct val="0"/>
              </a:spcBef>
            </a:pPr>
          </a:p>
          <a:p>
            <a:pPr>
              <a:lnSpc>
                <a:spcPts val="2440"/>
              </a:lnSpc>
              <a:spcBef>
                <a:spcPct val="0"/>
              </a:spcBef>
            </a:pPr>
            <a:r>
              <a:rPr lang="en-US" sz="2000">
                <a:solidFill>
                  <a:srgbClr val="404040"/>
                </a:solidFill>
                <a:latin typeface="Now"/>
              </a:rPr>
              <a:t>2. </a:t>
            </a:r>
            <a:r>
              <a:rPr lang="en-US" sz="2000">
                <a:solidFill>
                  <a:srgbClr val="404040"/>
                </a:solidFill>
                <a:latin typeface="Now Bold"/>
              </a:rPr>
              <a:t>Hillshade3pm and Aspect:</a:t>
            </a:r>
          </a:p>
          <a:p>
            <a:pPr>
              <a:lnSpc>
                <a:spcPts val="2440"/>
              </a:lnSpc>
              <a:spcBef>
                <a:spcPct val="0"/>
              </a:spcBef>
            </a:pPr>
            <a:r>
              <a:rPr lang="en-US" sz="2000">
                <a:solidFill>
                  <a:srgbClr val="404040"/>
                </a:solidFill>
                <a:latin typeface="Now"/>
              </a:rPr>
              <a:t>   When Hillshade3pm values go up, Aspect values also tend to go up.</a:t>
            </a:r>
          </a:p>
          <a:p>
            <a:pPr>
              <a:lnSpc>
                <a:spcPts val="2440"/>
              </a:lnSpc>
              <a:spcBef>
                <a:spcPct val="0"/>
              </a:spcBef>
            </a:pPr>
            <a:r>
              <a:rPr lang="en-US" sz="2000">
                <a:solidFill>
                  <a:srgbClr val="404040"/>
                </a:solidFill>
                <a:latin typeface="Now"/>
              </a:rPr>
              <a:t>   They have a moderate positive relationship with a correlation of 0.64.</a:t>
            </a:r>
          </a:p>
          <a:p>
            <a:pPr>
              <a:lnSpc>
                <a:spcPts val="2440"/>
              </a:lnSpc>
              <a:spcBef>
                <a:spcPct val="0"/>
              </a:spcBef>
            </a:pPr>
          </a:p>
          <a:p>
            <a:pPr>
              <a:lnSpc>
                <a:spcPts val="2440"/>
              </a:lnSpc>
              <a:spcBef>
                <a:spcPct val="0"/>
              </a:spcBef>
            </a:pPr>
            <a:r>
              <a:rPr lang="en-US" sz="2000">
                <a:solidFill>
                  <a:srgbClr val="404040"/>
                </a:solidFill>
                <a:latin typeface="Now"/>
              </a:rPr>
              <a:t>3. </a:t>
            </a:r>
            <a:r>
              <a:rPr lang="en-US" sz="2000">
                <a:solidFill>
                  <a:srgbClr val="404040"/>
                </a:solidFill>
                <a:latin typeface="Now Bold"/>
              </a:rPr>
              <a:t>Vertical and Horizontal Distance to Hydrology :</a:t>
            </a:r>
          </a:p>
          <a:p>
            <a:pPr>
              <a:lnSpc>
                <a:spcPts val="2440"/>
              </a:lnSpc>
              <a:spcBef>
                <a:spcPct val="0"/>
              </a:spcBef>
            </a:pPr>
            <a:r>
              <a:rPr lang="en-US" sz="2000">
                <a:solidFill>
                  <a:srgbClr val="404040"/>
                </a:solidFill>
                <a:latin typeface="Now"/>
              </a:rPr>
              <a:t>   When Vertical Distance to Hydrology increases, Horizontal Distance to Hydrology also tends to increase.</a:t>
            </a:r>
          </a:p>
          <a:p>
            <a:pPr>
              <a:lnSpc>
                <a:spcPts val="2440"/>
              </a:lnSpc>
              <a:spcBef>
                <a:spcPct val="0"/>
              </a:spcBef>
            </a:pPr>
            <a:r>
              <a:rPr lang="en-US" sz="2000">
                <a:solidFill>
                  <a:srgbClr val="404040"/>
                </a:solidFill>
                <a:latin typeface="Now"/>
              </a:rPr>
              <a:t>   They have a moderate positive relationship with a correlation of 0.65.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248307" y="2020011"/>
            <a:ext cx="12050070" cy="4788407"/>
          </a:xfrm>
          <a:custGeom>
            <a:avLst/>
            <a:gdLst/>
            <a:ahLst/>
            <a:cxnLst/>
            <a:rect r="r" b="b" t="t" l="l"/>
            <a:pathLst>
              <a:path h="4788407" w="12050070">
                <a:moveTo>
                  <a:pt x="0" y="0"/>
                </a:moveTo>
                <a:lnTo>
                  <a:pt x="12050070" y="0"/>
                </a:lnTo>
                <a:lnTo>
                  <a:pt x="12050070" y="4788407"/>
                </a:lnTo>
                <a:lnTo>
                  <a:pt x="0" y="4788407"/>
                </a:lnTo>
                <a:lnTo>
                  <a:pt x="0" y="0"/>
                </a:lnTo>
                <a:close/>
              </a:path>
            </a:pathLst>
          </a:custGeom>
          <a:blipFill>
            <a:blip r:embed="rId2"/>
            <a:stretch>
              <a:fillRect l="0" t="0" r="0" b="0"/>
            </a:stretch>
          </a:blipFill>
        </p:spPr>
      </p:sp>
      <p:sp>
        <p:nvSpPr>
          <p:cNvPr name="TextBox 3" id="3"/>
          <p:cNvSpPr txBox="true"/>
          <p:nvPr/>
        </p:nvSpPr>
        <p:spPr>
          <a:xfrm rot="0">
            <a:off x="0" y="1019175"/>
            <a:ext cx="10999307" cy="775970"/>
          </a:xfrm>
          <a:prstGeom prst="rect">
            <a:avLst/>
          </a:prstGeom>
        </p:spPr>
        <p:txBody>
          <a:bodyPr anchor="t" rtlCol="false" tIns="0" lIns="0" bIns="0" rIns="0">
            <a:spAutoFit/>
          </a:bodyPr>
          <a:lstStyle/>
          <a:p>
            <a:pPr algn="ctr">
              <a:lnSpc>
                <a:spcPts val="6100"/>
              </a:lnSpc>
              <a:spcBef>
                <a:spcPct val="0"/>
              </a:spcBef>
            </a:pPr>
            <a:r>
              <a:rPr lang="en-US" sz="5000">
                <a:solidFill>
                  <a:srgbClr val="404040"/>
                </a:solidFill>
                <a:latin typeface="Now Bold"/>
              </a:rPr>
              <a:t>IDENTIFYING OUTLIERS:</a:t>
            </a:r>
          </a:p>
        </p:txBody>
      </p:sp>
      <p:sp>
        <p:nvSpPr>
          <p:cNvPr name="TextBox 4" id="4"/>
          <p:cNvSpPr txBox="true"/>
          <p:nvPr/>
        </p:nvSpPr>
        <p:spPr>
          <a:xfrm rot="0">
            <a:off x="1623399" y="7572505"/>
            <a:ext cx="15598021" cy="1070483"/>
          </a:xfrm>
          <a:prstGeom prst="rect">
            <a:avLst/>
          </a:prstGeom>
        </p:spPr>
        <p:txBody>
          <a:bodyPr anchor="t" rtlCol="false" tIns="0" lIns="0" bIns="0" rIns="0">
            <a:spAutoFit/>
          </a:bodyPr>
          <a:lstStyle/>
          <a:p>
            <a:pPr>
              <a:lnSpc>
                <a:spcPts val="2806"/>
              </a:lnSpc>
              <a:spcBef>
                <a:spcPct val="0"/>
              </a:spcBef>
            </a:pPr>
            <a:r>
              <a:rPr lang="en-US" sz="2300">
                <a:solidFill>
                  <a:srgbClr val="404040"/>
                </a:solidFill>
                <a:latin typeface="Now"/>
              </a:rPr>
              <a:t>The boxplots reveal the presence of outliers in specific columns, namely 'Horizontal_Distance_To_Hydrology’, </a:t>
            </a:r>
          </a:p>
          <a:p>
            <a:pPr>
              <a:lnSpc>
                <a:spcPts val="2806"/>
              </a:lnSpc>
              <a:spcBef>
                <a:spcPct val="0"/>
              </a:spcBef>
            </a:pPr>
            <a:r>
              <a:rPr lang="en-US" sz="2300">
                <a:solidFill>
                  <a:srgbClr val="404040"/>
                </a:solidFill>
                <a:latin typeface="Now"/>
              </a:rPr>
              <a:t>'Vertical_Distance_To_Hydrology,' 'Horizontal_Distance_To_Roadways,' 'Hillshade_9am,' 'Hillshade_Noon,' </a:t>
            </a:r>
          </a:p>
          <a:p>
            <a:pPr>
              <a:lnSpc>
                <a:spcPts val="2806"/>
              </a:lnSpc>
              <a:spcBef>
                <a:spcPct val="0"/>
              </a:spcBef>
            </a:pPr>
            <a:r>
              <a:rPr lang="en-US" sz="2300">
                <a:solidFill>
                  <a:srgbClr val="404040"/>
                </a:solidFill>
                <a:latin typeface="Now"/>
              </a:rPr>
              <a:t>'Horizontal_Distance_To_Fire_Points.'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15433901"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 MODELS(ACCURACY) WITHOUT OUTLIER TREATMENT :-</a:t>
            </a:r>
            <a:r>
              <a:rPr lang="en-US" sz="4094">
                <a:solidFill>
                  <a:srgbClr val="404040"/>
                </a:solidFill>
                <a:latin typeface="Now Bold"/>
              </a:rPr>
              <a:t> </a:t>
            </a:r>
          </a:p>
        </p:txBody>
      </p:sp>
      <p:pic>
        <p:nvPicPr>
          <p:cNvPr name="Picture 4" id="4"/>
          <p:cNvPicPr>
            <a:picLocks noChangeAspect="true"/>
          </p:cNvPicPr>
          <p:nvPr/>
        </p:nvPicPr>
        <p:blipFill>
          <a:blip r:embed="rId4"/>
          <a:stretch>
            <a:fillRect/>
          </a:stretch>
        </p:blipFill>
        <p:spPr>
          <a:xfrm rot="0">
            <a:off x="1425536" y="1839068"/>
            <a:ext cx="3327185" cy="3327185"/>
          </a:xfrm>
          <a:prstGeom prst="rect">
            <a:avLst/>
          </a:prstGeom>
        </p:spPr>
      </p:pic>
      <p:pic>
        <p:nvPicPr>
          <p:cNvPr name="Picture 5" id="5"/>
          <p:cNvPicPr>
            <a:picLocks noChangeAspect="true"/>
          </p:cNvPicPr>
          <p:nvPr/>
        </p:nvPicPr>
        <p:blipFill>
          <a:blip r:embed="rId5"/>
          <a:stretch>
            <a:fillRect/>
          </a:stretch>
        </p:blipFill>
        <p:spPr>
          <a:xfrm rot="0">
            <a:off x="7230388" y="1839068"/>
            <a:ext cx="3327185" cy="3327185"/>
          </a:xfrm>
          <a:prstGeom prst="rect">
            <a:avLst/>
          </a:prstGeom>
        </p:spPr>
      </p:pic>
      <p:pic>
        <p:nvPicPr>
          <p:cNvPr name="Picture 6" id="6"/>
          <p:cNvPicPr>
            <a:picLocks noChangeAspect="true"/>
          </p:cNvPicPr>
          <p:nvPr/>
        </p:nvPicPr>
        <p:blipFill>
          <a:blip r:embed="rId6"/>
          <a:stretch>
            <a:fillRect/>
          </a:stretch>
        </p:blipFill>
        <p:spPr>
          <a:xfrm rot="0">
            <a:off x="13035241" y="1839068"/>
            <a:ext cx="3327185" cy="3327185"/>
          </a:xfrm>
          <a:prstGeom prst="rect">
            <a:avLst/>
          </a:prstGeom>
        </p:spPr>
      </p:pic>
      <p:pic>
        <p:nvPicPr>
          <p:cNvPr name="Picture 7" id="7"/>
          <p:cNvPicPr>
            <a:picLocks noChangeAspect="true"/>
          </p:cNvPicPr>
          <p:nvPr/>
        </p:nvPicPr>
        <p:blipFill>
          <a:blip r:embed="rId7"/>
          <a:stretch>
            <a:fillRect/>
          </a:stretch>
        </p:blipFill>
        <p:spPr>
          <a:xfrm rot="0">
            <a:off x="1425536" y="5832360"/>
            <a:ext cx="3327185" cy="3327185"/>
          </a:xfrm>
          <a:prstGeom prst="rect">
            <a:avLst/>
          </a:prstGeom>
        </p:spPr>
      </p:pic>
      <p:sp>
        <p:nvSpPr>
          <p:cNvPr name="TextBox 8" id="8"/>
          <p:cNvSpPr txBox="true"/>
          <p:nvPr/>
        </p:nvSpPr>
        <p:spPr>
          <a:xfrm rot="0">
            <a:off x="390657" y="4182894"/>
            <a:ext cx="5835562" cy="1631456"/>
          </a:xfrm>
          <a:prstGeom prst="rect">
            <a:avLst/>
          </a:prstGeom>
        </p:spPr>
        <p:txBody>
          <a:bodyPr anchor="t" rtlCol="false" tIns="0" lIns="0" bIns="0" rIns="0">
            <a:spAutoFit/>
          </a:bodyPr>
          <a:lstStyle/>
          <a:p>
            <a:pPr algn="ctr">
              <a:lnSpc>
                <a:spcPts val="3287"/>
              </a:lnSpc>
            </a:pPr>
          </a:p>
          <a:p>
            <a:pPr algn="ctr">
              <a:lnSpc>
                <a:spcPts val="3287"/>
              </a:lnSpc>
            </a:pPr>
          </a:p>
          <a:p>
            <a:pPr algn="ctr">
              <a:lnSpc>
                <a:spcPts val="3287"/>
              </a:lnSpc>
            </a:pPr>
            <a:r>
              <a:rPr lang="en-US" sz="2694">
                <a:solidFill>
                  <a:srgbClr val="404040"/>
                </a:solidFill>
                <a:latin typeface="Now Bold"/>
              </a:rPr>
              <a:t>Random Forest</a:t>
            </a:r>
          </a:p>
          <a:p>
            <a:pPr algn="ctr">
              <a:lnSpc>
                <a:spcPts val="3287"/>
              </a:lnSpc>
              <a:spcBef>
                <a:spcPct val="0"/>
              </a:spcBef>
            </a:pPr>
          </a:p>
        </p:txBody>
      </p:sp>
      <p:sp>
        <p:nvSpPr>
          <p:cNvPr name="TextBox 9" id="9"/>
          <p:cNvSpPr txBox="true"/>
          <p:nvPr/>
        </p:nvSpPr>
        <p:spPr>
          <a:xfrm rot="0">
            <a:off x="6347065" y="4327772"/>
            <a:ext cx="5835562" cy="1631456"/>
          </a:xfrm>
          <a:prstGeom prst="rect">
            <a:avLst/>
          </a:prstGeom>
        </p:spPr>
        <p:txBody>
          <a:bodyPr anchor="t" rtlCol="false" tIns="0" lIns="0" bIns="0" rIns="0">
            <a:spAutoFit/>
          </a:bodyPr>
          <a:lstStyle/>
          <a:p>
            <a:pPr algn="ctr">
              <a:lnSpc>
                <a:spcPts val="3287"/>
              </a:lnSpc>
            </a:pPr>
          </a:p>
          <a:p>
            <a:pPr algn="ctr">
              <a:lnSpc>
                <a:spcPts val="3287"/>
              </a:lnSpc>
            </a:pPr>
          </a:p>
          <a:p>
            <a:pPr algn="ctr">
              <a:lnSpc>
                <a:spcPts val="3287"/>
              </a:lnSpc>
            </a:pPr>
            <a:r>
              <a:rPr lang="en-US" sz="2694">
                <a:solidFill>
                  <a:srgbClr val="404040"/>
                </a:solidFill>
                <a:latin typeface="Now Bold"/>
              </a:rPr>
              <a:t>Decision Tree</a:t>
            </a:r>
          </a:p>
          <a:p>
            <a:pPr algn="ctr">
              <a:lnSpc>
                <a:spcPts val="3287"/>
              </a:lnSpc>
              <a:spcBef>
                <a:spcPct val="0"/>
              </a:spcBef>
            </a:pPr>
          </a:p>
        </p:txBody>
      </p:sp>
      <p:sp>
        <p:nvSpPr>
          <p:cNvPr name="TextBox 10" id="10"/>
          <p:cNvSpPr txBox="true"/>
          <p:nvPr/>
        </p:nvSpPr>
        <p:spPr>
          <a:xfrm rot="0">
            <a:off x="12182627" y="4930016"/>
            <a:ext cx="5276580" cy="810649"/>
          </a:xfrm>
          <a:prstGeom prst="rect">
            <a:avLst/>
          </a:prstGeom>
        </p:spPr>
        <p:txBody>
          <a:bodyPr anchor="t" rtlCol="false" tIns="0" lIns="0" bIns="0" rIns="0">
            <a:spAutoFit/>
          </a:bodyPr>
          <a:lstStyle/>
          <a:p>
            <a:pPr algn="ctr">
              <a:lnSpc>
                <a:spcPts val="3201"/>
              </a:lnSpc>
              <a:spcBef>
                <a:spcPct val="0"/>
              </a:spcBef>
            </a:pPr>
            <a:r>
              <a:rPr lang="en-US" sz="2624">
                <a:solidFill>
                  <a:srgbClr val="404040"/>
                </a:solidFill>
                <a:latin typeface="Now Bold"/>
              </a:rPr>
              <a:t>SUPPORT VECTOR MACHINES(SVM )</a:t>
            </a:r>
          </a:p>
        </p:txBody>
      </p:sp>
      <p:sp>
        <p:nvSpPr>
          <p:cNvPr name="TextBox 11" id="11"/>
          <p:cNvSpPr txBox="true"/>
          <p:nvPr/>
        </p:nvSpPr>
        <p:spPr>
          <a:xfrm rot="0">
            <a:off x="171346" y="917704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KNN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401080" y="5975378"/>
            <a:ext cx="6830301" cy="2178107"/>
          </a:xfrm>
          <a:custGeom>
            <a:avLst/>
            <a:gdLst/>
            <a:ahLst/>
            <a:cxnLst/>
            <a:rect r="r" b="b" t="t" l="l"/>
            <a:pathLst>
              <a:path h="2178107" w="6830301">
                <a:moveTo>
                  <a:pt x="0" y="0"/>
                </a:moveTo>
                <a:lnTo>
                  <a:pt x="6830301" y="0"/>
                </a:lnTo>
                <a:lnTo>
                  <a:pt x="6830301" y="2178107"/>
                </a:lnTo>
                <a:lnTo>
                  <a:pt x="0" y="2178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56154" y="5657010"/>
            <a:ext cx="5794032" cy="2814842"/>
          </a:xfrm>
          <a:custGeom>
            <a:avLst/>
            <a:gdLst/>
            <a:ahLst/>
            <a:cxnLst/>
            <a:rect r="r" b="b" t="t" l="l"/>
            <a:pathLst>
              <a:path h="2814842" w="5794032">
                <a:moveTo>
                  <a:pt x="0" y="0"/>
                </a:moveTo>
                <a:lnTo>
                  <a:pt x="5794032" y="0"/>
                </a:lnTo>
                <a:lnTo>
                  <a:pt x="5794032" y="2814842"/>
                </a:lnTo>
                <a:lnTo>
                  <a:pt x="0" y="2814842"/>
                </a:lnTo>
                <a:lnTo>
                  <a:pt x="0" y="0"/>
                </a:lnTo>
                <a:close/>
              </a:path>
            </a:pathLst>
          </a:custGeom>
          <a:blipFill>
            <a:blip r:embed="rId4"/>
            <a:stretch>
              <a:fillRect l="0" t="-5691" r="-599" b="-7704"/>
            </a:stretch>
          </a:blipFill>
        </p:spPr>
      </p:sp>
      <p:sp>
        <p:nvSpPr>
          <p:cNvPr name="TextBox 4" id="4"/>
          <p:cNvSpPr txBox="true"/>
          <p:nvPr/>
        </p:nvSpPr>
        <p:spPr>
          <a:xfrm rot="0">
            <a:off x="378647" y="1515247"/>
            <a:ext cx="7049355" cy="793526"/>
          </a:xfrm>
          <a:prstGeom prst="rect">
            <a:avLst/>
          </a:prstGeom>
        </p:spPr>
        <p:txBody>
          <a:bodyPr anchor="t" rtlCol="false" tIns="0" lIns="0" bIns="0" rIns="0">
            <a:spAutoFit/>
          </a:bodyPr>
          <a:lstStyle/>
          <a:p>
            <a:pPr algn="ctr">
              <a:lnSpc>
                <a:spcPts val="6207"/>
              </a:lnSpc>
              <a:spcBef>
                <a:spcPct val="0"/>
              </a:spcBef>
            </a:pPr>
            <a:r>
              <a:rPr lang="en-US" sz="5088">
                <a:solidFill>
                  <a:srgbClr val="404040"/>
                </a:solidFill>
                <a:latin typeface="Now Bold"/>
              </a:rPr>
              <a:t>ROBUST SCALER</a:t>
            </a:r>
          </a:p>
        </p:txBody>
      </p:sp>
      <p:sp>
        <p:nvSpPr>
          <p:cNvPr name="TextBox 5" id="5"/>
          <p:cNvSpPr txBox="true"/>
          <p:nvPr/>
        </p:nvSpPr>
        <p:spPr>
          <a:xfrm rot="0">
            <a:off x="1159525" y="2855152"/>
            <a:ext cx="15393258" cy="1675471"/>
          </a:xfrm>
          <a:prstGeom prst="rect">
            <a:avLst/>
          </a:prstGeom>
        </p:spPr>
        <p:txBody>
          <a:bodyPr anchor="t" rtlCol="false" tIns="0" lIns="0" bIns="0" rIns="0">
            <a:spAutoFit/>
          </a:bodyPr>
          <a:lstStyle/>
          <a:p>
            <a:pPr>
              <a:lnSpc>
                <a:spcPts val="3329"/>
              </a:lnSpc>
              <a:spcBef>
                <a:spcPct val="0"/>
              </a:spcBef>
            </a:pPr>
            <a:r>
              <a:rPr lang="en-US" sz="2729">
                <a:solidFill>
                  <a:srgbClr val="404040"/>
                </a:solidFill>
                <a:latin typeface="Now"/>
              </a:rPr>
              <a:t>Robust scaling in our project involves transforming the data using the Interquartile Range (IQR), which is the range between the first and third quartiles. This method minimizes the impact of outliers on the scaling process, ensuring a more robust representation of the dataset.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45216" y="780462"/>
            <a:ext cx="1313893" cy="1208782"/>
          </a:xfrm>
          <a:prstGeom prst="rect">
            <a:avLst/>
          </a:prstGeom>
        </p:spPr>
      </p:pic>
      <p:sp>
        <p:nvSpPr>
          <p:cNvPr name="TextBox 3" id="3"/>
          <p:cNvSpPr txBox="true"/>
          <p:nvPr/>
        </p:nvSpPr>
        <p:spPr>
          <a:xfrm rot="0">
            <a:off x="778232" y="1009650"/>
            <a:ext cx="10278650" cy="812326"/>
          </a:xfrm>
          <a:prstGeom prst="rect">
            <a:avLst/>
          </a:prstGeom>
        </p:spPr>
        <p:txBody>
          <a:bodyPr anchor="t" rtlCol="false" tIns="0" lIns="0" bIns="0" rIns="0">
            <a:spAutoFit/>
          </a:bodyPr>
          <a:lstStyle/>
          <a:p>
            <a:pPr algn="ctr">
              <a:lnSpc>
                <a:spcPts val="6327"/>
              </a:lnSpc>
              <a:spcBef>
                <a:spcPct val="0"/>
              </a:spcBef>
            </a:pPr>
            <a:r>
              <a:rPr lang="en-US" sz="5186">
                <a:solidFill>
                  <a:srgbClr val="404040"/>
                </a:solidFill>
                <a:latin typeface="Now Bold"/>
              </a:rPr>
              <a:t>K-NEAREST NEIGHBORS</a:t>
            </a:r>
          </a:p>
        </p:txBody>
      </p:sp>
      <p:sp>
        <p:nvSpPr>
          <p:cNvPr name="TextBox 4" id="4"/>
          <p:cNvSpPr txBox="true"/>
          <p:nvPr/>
        </p:nvSpPr>
        <p:spPr>
          <a:xfrm rot="0">
            <a:off x="1445216" y="2760565"/>
            <a:ext cx="16230600" cy="5259104"/>
          </a:xfrm>
          <a:prstGeom prst="rect">
            <a:avLst/>
          </a:prstGeom>
        </p:spPr>
        <p:txBody>
          <a:bodyPr anchor="t" rtlCol="false" tIns="0" lIns="0" bIns="0" rIns="0">
            <a:spAutoFit/>
          </a:bodyPr>
          <a:lstStyle/>
          <a:p>
            <a:pPr>
              <a:lnSpc>
                <a:spcPts val="4131"/>
              </a:lnSpc>
            </a:pPr>
            <a:r>
              <a:rPr lang="en-US" sz="3386">
                <a:solidFill>
                  <a:srgbClr val="404040"/>
                </a:solidFill>
                <a:latin typeface="Arial"/>
              </a:rPr>
              <a:t>Imputation Technique:</a:t>
            </a:r>
          </a:p>
          <a:p>
            <a:pPr marL="731182" indent="-365591" lvl="1">
              <a:lnSpc>
                <a:spcPts val="4131"/>
              </a:lnSpc>
              <a:buFont typeface="Arial"/>
              <a:buChar char="•"/>
            </a:pPr>
            <a:r>
              <a:rPr lang="en-US" sz="3386">
                <a:solidFill>
                  <a:srgbClr val="404040"/>
                </a:solidFill>
                <a:latin typeface="Arial"/>
              </a:rPr>
              <a:t>KNN Imputer is a method used to fill in missing values in the dataset by considering the values of its nearest neighbors.</a:t>
            </a:r>
          </a:p>
          <a:p>
            <a:pPr marL="731182" indent="-365591" lvl="1">
              <a:lnSpc>
                <a:spcPts val="4131"/>
              </a:lnSpc>
              <a:buFont typeface="Arial"/>
              <a:buChar char="•"/>
            </a:pPr>
            <a:r>
              <a:rPr lang="en-US" sz="3386">
                <a:solidFill>
                  <a:srgbClr val="404040"/>
                </a:solidFill>
                <a:latin typeface="Arial"/>
              </a:rPr>
              <a:t>It estimates missing values based on the characteristics of similar data points.</a:t>
            </a:r>
          </a:p>
          <a:p>
            <a:pPr>
              <a:lnSpc>
                <a:spcPts val="4131"/>
              </a:lnSpc>
            </a:pPr>
            <a:r>
              <a:rPr lang="en-US" sz="3386">
                <a:solidFill>
                  <a:srgbClr val="404040"/>
                </a:solidFill>
                <a:latin typeface="Arial"/>
              </a:rPr>
              <a:t>Nearest Neighbors Consideration:</a:t>
            </a:r>
          </a:p>
          <a:p>
            <a:pPr marL="731182" indent="-365591" lvl="1">
              <a:lnSpc>
                <a:spcPts val="4131"/>
              </a:lnSpc>
              <a:buFont typeface="Arial"/>
              <a:buChar char="•"/>
            </a:pPr>
            <a:r>
              <a:rPr lang="en-US" sz="3386">
                <a:solidFill>
                  <a:srgbClr val="404040"/>
                </a:solidFill>
                <a:latin typeface="Arial"/>
              </a:rPr>
              <a:t>The imputation process involves calculating distances between data points to identify the k-nearest neighbors for each missing value.</a:t>
            </a:r>
          </a:p>
          <a:p>
            <a:pPr marL="731182" indent="-365591" lvl="1">
              <a:lnSpc>
                <a:spcPts val="4131"/>
              </a:lnSpc>
              <a:buFont typeface="Arial"/>
              <a:buChar char="•"/>
            </a:pPr>
            <a:r>
              <a:rPr lang="en-US" sz="3386">
                <a:solidFill>
                  <a:srgbClr val="404040"/>
                </a:solidFill>
                <a:latin typeface="Arial"/>
              </a:rPr>
              <a:t>The value of "k" (number of neighbors) is a crucial parameter that influences the imputation accuracy.</a:t>
            </a:r>
          </a:p>
          <a:p>
            <a:pPr>
              <a:lnSpc>
                <a:spcPts val="3765"/>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496836" y="4052635"/>
            <a:ext cx="13288316" cy="5993145"/>
          </a:xfrm>
          <a:custGeom>
            <a:avLst/>
            <a:gdLst/>
            <a:ahLst/>
            <a:cxnLst/>
            <a:rect r="r" b="b" t="t" l="l"/>
            <a:pathLst>
              <a:path h="5993145" w="13288316">
                <a:moveTo>
                  <a:pt x="0" y="0"/>
                </a:moveTo>
                <a:lnTo>
                  <a:pt x="13288316" y="0"/>
                </a:lnTo>
                <a:lnTo>
                  <a:pt x="13288316" y="5993146"/>
                </a:lnTo>
                <a:lnTo>
                  <a:pt x="0" y="5993146"/>
                </a:lnTo>
                <a:lnTo>
                  <a:pt x="0" y="0"/>
                </a:lnTo>
                <a:close/>
              </a:path>
            </a:pathLst>
          </a:custGeom>
          <a:blipFill>
            <a:blip r:embed="rId2"/>
            <a:stretch>
              <a:fillRect l="0" t="0" r="0" b="0"/>
            </a:stretch>
          </a:blipFill>
        </p:spPr>
      </p:sp>
      <p:sp>
        <p:nvSpPr>
          <p:cNvPr name="TextBox 3" id="3"/>
          <p:cNvSpPr txBox="true"/>
          <p:nvPr/>
        </p:nvSpPr>
        <p:spPr>
          <a:xfrm rot="0">
            <a:off x="1028700" y="1009650"/>
            <a:ext cx="8731377" cy="901826"/>
          </a:xfrm>
          <a:prstGeom prst="rect">
            <a:avLst/>
          </a:prstGeom>
        </p:spPr>
        <p:txBody>
          <a:bodyPr anchor="t" rtlCol="false" tIns="0" lIns="0" bIns="0" rIns="0">
            <a:spAutoFit/>
          </a:bodyPr>
          <a:lstStyle/>
          <a:p>
            <a:pPr algn="ctr">
              <a:lnSpc>
                <a:spcPts val="7010"/>
              </a:lnSpc>
              <a:spcBef>
                <a:spcPct val="0"/>
              </a:spcBef>
            </a:pPr>
            <a:r>
              <a:rPr lang="en-US" sz="5746">
                <a:solidFill>
                  <a:srgbClr val="404040"/>
                </a:solidFill>
                <a:latin typeface="Now Bold"/>
              </a:rPr>
              <a:t>OUTLIER TREATMENT </a:t>
            </a:r>
          </a:p>
        </p:txBody>
      </p:sp>
      <p:sp>
        <p:nvSpPr>
          <p:cNvPr name="TextBox 4" id="4"/>
          <p:cNvSpPr txBox="true"/>
          <p:nvPr/>
        </p:nvSpPr>
        <p:spPr>
          <a:xfrm rot="0">
            <a:off x="1303177" y="1901951"/>
            <a:ext cx="15956123" cy="1835486"/>
          </a:xfrm>
          <a:prstGeom prst="rect">
            <a:avLst/>
          </a:prstGeom>
        </p:spPr>
        <p:txBody>
          <a:bodyPr anchor="t" rtlCol="false" tIns="0" lIns="0" bIns="0" rIns="0">
            <a:spAutoFit/>
          </a:bodyPr>
          <a:lstStyle/>
          <a:p>
            <a:pPr>
              <a:lnSpc>
                <a:spcPts val="2969"/>
              </a:lnSpc>
              <a:spcBef>
                <a:spcPct val="0"/>
              </a:spcBef>
            </a:pPr>
          </a:p>
          <a:p>
            <a:pPr>
              <a:lnSpc>
                <a:spcPts val="2969"/>
              </a:lnSpc>
              <a:spcBef>
                <a:spcPct val="0"/>
              </a:spcBef>
            </a:pPr>
            <a:r>
              <a:rPr lang="en-US" sz="2434">
                <a:solidFill>
                  <a:srgbClr val="404040"/>
                </a:solidFill>
                <a:latin typeface="Now"/>
              </a:rPr>
              <a:t>We performed outlier treatment using the KNN imputer method, specifically addressing variables where the mean and median values differed significantly. This approach helps improve the accuracy of our data by predicting missing or outlier values based on the distances to the k-nearest neighbors, ensuring a more robust estimation of the data distribution.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2816" y="1670115"/>
            <a:ext cx="9067590" cy="5752907"/>
          </a:xfrm>
          <a:custGeom>
            <a:avLst/>
            <a:gdLst/>
            <a:ahLst/>
            <a:cxnLst/>
            <a:rect r="r" b="b" t="t" l="l"/>
            <a:pathLst>
              <a:path h="5752907" w="9067590">
                <a:moveTo>
                  <a:pt x="0" y="0"/>
                </a:moveTo>
                <a:lnTo>
                  <a:pt x="9067590" y="0"/>
                </a:lnTo>
                <a:lnTo>
                  <a:pt x="9067590" y="5752907"/>
                </a:lnTo>
                <a:lnTo>
                  <a:pt x="0" y="5752907"/>
                </a:lnTo>
                <a:lnTo>
                  <a:pt x="0" y="0"/>
                </a:lnTo>
                <a:close/>
              </a:path>
            </a:pathLst>
          </a:custGeom>
          <a:blipFill>
            <a:blip r:embed="rId4"/>
            <a:stretch>
              <a:fillRect l="0" t="-1210" r="0" b="-1210"/>
            </a:stretch>
          </a:blipFill>
        </p:spPr>
      </p:sp>
      <p:sp>
        <p:nvSpPr>
          <p:cNvPr name="TextBox 4" id="4"/>
          <p:cNvSpPr txBox="true"/>
          <p:nvPr/>
        </p:nvSpPr>
        <p:spPr>
          <a:xfrm rot="0">
            <a:off x="1754091" y="1014664"/>
            <a:ext cx="3939990" cy="544934"/>
          </a:xfrm>
          <a:prstGeom prst="rect">
            <a:avLst/>
          </a:prstGeom>
        </p:spPr>
        <p:txBody>
          <a:bodyPr anchor="t" rtlCol="false" tIns="0" lIns="0" bIns="0" rIns="0">
            <a:spAutoFit/>
          </a:bodyPr>
          <a:lstStyle/>
          <a:p>
            <a:pPr algn="ctr">
              <a:lnSpc>
                <a:spcPts val="4263"/>
              </a:lnSpc>
              <a:spcBef>
                <a:spcPct val="0"/>
              </a:spcBef>
            </a:pPr>
            <a:r>
              <a:rPr lang="en-US" sz="3494">
                <a:solidFill>
                  <a:srgbClr val="404040"/>
                </a:solidFill>
                <a:latin typeface="Now Bold"/>
              </a:rPr>
              <a:t>RANDOM FOREST</a:t>
            </a:r>
          </a:p>
        </p:txBody>
      </p:sp>
      <p:sp>
        <p:nvSpPr>
          <p:cNvPr name="TextBox 5" id="5"/>
          <p:cNvSpPr txBox="true"/>
          <p:nvPr/>
        </p:nvSpPr>
        <p:spPr>
          <a:xfrm rot="0">
            <a:off x="1754091" y="7703853"/>
            <a:ext cx="10055725" cy="1554447"/>
          </a:xfrm>
          <a:prstGeom prst="rect">
            <a:avLst/>
          </a:prstGeom>
        </p:spPr>
        <p:txBody>
          <a:bodyPr anchor="t" rtlCol="false" tIns="0" lIns="0" bIns="0" rIns="0">
            <a:spAutoFit/>
          </a:bodyPr>
          <a:lstStyle/>
          <a:p>
            <a:pPr marL="444623" indent="-222312" lvl="1">
              <a:lnSpc>
                <a:spcPts val="2512"/>
              </a:lnSpc>
              <a:buFont typeface="Arial"/>
              <a:buChar char="•"/>
            </a:pPr>
            <a:r>
              <a:rPr lang="en-US" sz="2059">
                <a:solidFill>
                  <a:srgbClr val="404040"/>
                </a:solidFill>
                <a:latin typeface="Now"/>
              </a:rPr>
              <a:t>Accuracy: 84%</a:t>
            </a:r>
          </a:p>
          <a:p>
            <a:pPr marL="444623" indent="-222312" lvl="1">
              <a:lnSpc>
                <a:spcPts val="2512"/>
              </a:lnSpc>
              <a:buFont typeface="Arial"/>
              <a:buChar char="•"/>
            </a:pPr>
            <a:r>
              <a:rPr lang="en-US" sz="2059">
                <a:solidFill>
                  <a:srgbClr val="404040"/>
                </a:solidFill>
                <a:latin typeface="Now"/>
              </a:rPr>
              <a:t>Consistent Performance: Strong precision and recall for all cover types.</a:t>
            </a:r>
          </a:p>
          <a:p>
            <a:pPr marL="444623" indent="-222312" lvl="1">
              <a:lnSpc>
                <a:spcPts val="2512"/>
              </a:lnSpc>
              <a:buFont typeface="Arial"/>
              <a:buChar char="•"/>
            </a:pPr>
            <a:r>
              <a:rPr lang="en-US" sz="2059">
                <a:solidFill>
                  <a:srgbClr val="404040"/>
                </a:solidFill>
                <a:latin typeface="Now"/>
              </a:rPr>
              <a:t>Outstanding Performance: Class 4 – 92% precision, 98% recall.</a:t>
            </a:r>
          </a:p>
          <a:p>
            <a:pPr marL="444623" indent="-222312" lvl="1">
              <a:lnSpc>
                <a:spcPts val="2512"/>
              </a:lnSpc>
              <a:buFont typeface="Arial"/>
              <a:buChar char="•"/>
            </a:pPr>
            <a:r>
              <a:rPr lang="en-US" sz="2059">
                <a:solidFill>
                  <a:srgbClr val="404040"/>
                </a:solidFill>
                <a:latin typeface="Now"/>
              </a:rPr>
              <a:t>Overall: More reliable and accurate compared to the Decision Tree model.</a:t>
            </a:r>
          </a:p>
          <a:p>
            <a:pPr>
              <a:lnSpc>
                <a:spcPts val="2512"/>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649655" y="2719286"/>
            <a:ext cx="13405681" cy="6072028"/>
            <a:chOff x="0" y="0"/>
            <a:chExt cx="17874241" cy="8096037"/>
          </a:xfrm>
        </p:grpSpPr>
        <p:grpSp>
          <p:nvGrpSpPr>
            <p:cNvPr name="Group 3" id="3"/>
            <p:cNvGrpSpPr/>
            <p:nvPr/>
          </p:nvGrpSpPr>
          <p:grpSpPr>
            <a:xfrm rot="0">
              <a:off x="0" y="28577"/>
              <a:ext cx="1290582" cy="1339583"/>
              <a:chOff x="0" y="0"/>
              <a:chExt cx="783068" cy="812800"/>
            </a:xfrm>
          </p:grpSpPr>
          <p:sp>
            <p:nvSpPr>
              <p:cNvPr name="Freeform 4" id="4"/>
              <p:cNvSpPr/>
              <p:nvPr/>
            </p:nvSpPr>
            <p:spPr>
              <a:xfrm flipH="false" flipV="false" rot="0">
                <a:off x="0" y="0"/>
                <a:ext cx="783068" cy="812800"/>
              </a:xfrm>
              <a:custGeom>
                <a:avLst/>
                <a:gdLst/>
                <a:ahLst/>
                <a:cxnLst/>
                <a:rect r="r" b="b" t="t" l="l"/>
                <a:pathLst>
                  <a:path h="812800" w="783068">
                    <a:moveTo>
                      <a:pt x="391534" y="0"/>
                    </a:moveTo>
                    <a:cubicBezTo>
                      <a:pt x="175296" y="0"/>
                      <a:pt x="0" y="181951"/>
                      <a:pt x="0" y="406400"/>
                    </a:cubicBezTo>
                    <a:cubicBezTo>
                      <a:pt x="0" y="630849"/>
                      <a:pt x="175296" y="812800"/>
                      <a:pt x="391534" y="812800"/>
                    </a:cubicBezTo>
                    <a:cubicBezTo>
                      <a:pt x="607772" y="812800"/>
                      <a:pt x="783068" y="630849"/>
                      <a:pt x="783068" y="406400"/>
                    </a:cubicBezTo>
                    <a:cubicBezTo>
                      <a:pt x="783068" y="181951"/>
                      <a:pt x="607772" y="0"/>
                      <a:pt x="391534" y="0"/>
                    </a:cubicBezTo>
                    <a:close/>
                  </a:path>
                </a:pathLst>
              </a:custGeom>
              <a:solidFill>
                <a:srgbClr val="000000">
                  <a:alpha val="0"/>
                </a:srgbClr>
              </a:solidFill>
              <a:ln w="19050" cap="sq">
                <a:solidFill>
                  <a:srgbClr val="8B9684"/>
                </a:solidFill>
                <a:prstDash val="solid"/>
                <a:miter/>
              </a:ln>
            </p:spPr>
          </p:sp>
          <p:sp>
            <p:nvSpPr>
              <p:cNvPr name="TextBox 5" id="5"/>
              <p:cNvSpPr txBox="true"/>
              <p:nvPr/>
            </p:nvSpPr>
            <p:spPr>
              <a:xfrm>
                <a:off x="73413" y="66675"/>
                <a:ext cx="636243" cy="669925"/>
              </a:xfrm>
              <a:prstGeom prst="rect">
                <a:avLst/>
              </a:prstGeom>
            </p:spPr>
            <p:txBody>
              <a:bodyPr anchor="ctr" rtlCol="false" tIns="39682" lIns="39682" bIns="39682" rIns="39682"/>
              <a:lstStyle/>
              <a:p>
                <a:pPr algn="ctr">
                  <a:lnSpc>
                    <a:spcPts val="2123"/>
                  </a:lnSpc>
                </a:pPr>
              </a:p>
            </p:txBody>
          </p:sp>
        </p:grpSp>
        <p:grpSp>
          <p:nvGrpSpPr>
            <p:cNvPr name="Group 6" id="6"/>
            <p:cNvGrpSpPr/>
            <p:nvPr/>
          </p:nvGrpSpPr>
          <p:grpSpPr>
            <a:xfrm rot="0">
              <a:off x="9979859" y="0"/>
              <a:ext cx="1290582" cy="1339583"/>
              <a:chOff x="0" y="0"/>
              <a:chExt cx="783068" cy="812800"/>
            </a:xfrm>
          </p:grpSpPr>
          <p:sp>
            <p:nvSpPr>
              <p:cNvPr name="Freeform 7" id="7"/>
              <p:cNvSpPr/>
              <p:nvPr/>
            </p:nvSpPr>
            <p:spPr>
              <a:xfrm flipH="false" flipV="false" rot="0">
                <a:off x="0" y="0"/>
                <a:ext cx="783068" cy="812800"/>
              </a:xfrm>
              <a:custGeom>
                <a:avLst/>
                <a:gdLst/>
                <a:ahLst/>
                <a:cxnLst/>
                <a:rect r="r" b="b" t="t" l="l"/>
                <a:pathLst>
                  <a:path h="812800" w="783068">
                    <a:moveTo>
                      <a:pt x="391534" y="0"/>
                    </a:moveTo>
                    <a:cubicBezTo>
                      <a:pt x="175296" y="0"/>
                      <a:pt x="0" y="181951"/>
                      <a:pt x="0" y="406400"/>
                    </a:cubicBezTo>
                    <a:cubicBezTo>
                      <a:pt x="0" y="630849"/>
                      <a:pt x="175296" y="812800"/>
                      <a:pt x="391534" y="812800"/>
                    </a:cubicBezTo>
                    <a:cubicBezTo>
                      <a:pt x="607772" y="812800"/>
                      <a:pt x="783068" y="630849"/>
                      <a:pt x="783068" y="406400"/>
                    </a:cubicBezTo>
                    <a:cubicBezTo>
                      <a:pt x="783068" y="181951"/>
                      <a:pt x="607772" y="0"/>
                      <a:pt x="391534" y="0"/>
                    </a:cubicBezTo>
                    <a:close/>
                  </a:path>
                </a:pathLst>
              </a:custGeom>
              <a:solidFill>
                <a:srgbClr val="000000">
                  <a:alpha val="0"/>
                </a:srgbClr>
              </a:solidFill>
              <a:ln w="19050" cap="sq">
                <a:solidFill>
                  <a:srgbClr val="8B9684"/>
                </a:solidFill>
                <a:prstDash val="solid"/>
                <a:miter/>
              </a:ln>
            </p:spPr>
          </p:sp>
          <p:sp>
            <p:nvSpPr>
              <p:cNvPr name="TextBox 8" id="8"/>
              <p:cNvSpPr txBox="true"/>
              <p:nvPr/>
            </p:nvSpPr>
            <p:spPr>
              <a:xfrm>
                <a:off x="73413" y="66675"/>
                <a:ext cx="636243" cy="669925"/>
              </a:xfrm>
              <a:prstGeom prst="rect">
                <a:avLst/>
              </a:prstGeom>
            </p:spPr>
            <p:txBody>
              <a:bodyPr anchor="ctr" rtlCol="false" tIns="39682" lIns="39682" bIns="39682" rIns="39682"/>
              <a:lstStyle/>
              <a:p>
                <a:pPr algn="ctr">
                  <a:lnSpc>
                    <a:spcPts val="2123"/>
                  </a:lnSpc>
                </a:pPr>
              </a:p>
            </p:txBody>
          </p:sp>
        </p:grpSp>
        <p:grpSp>
          <p:nvGrpSpPr>
            <p:cNvPr name="Group 9" id="9"/>
            <p:cNvGrpSpPr/>
            <p:nvPr/>
          </p:nvGrpSpPr>
          <p:grpSpPr>
            <a:xfrm rot="0">
              <a:off x="0" y="2301182"/>
              <a:ext cx="1290582" cy="1339583"/>
              <a:chOff x="0" y="0"/>
              <a:chExt cx="783068" cy="812800"/>
            </a:xfrm>
          </p:grpSpPr>
          <p:sp>
            <p:nvSpPr>
              <p:cNvPr name="Freeform 10" id="10"/>
              <p:cNvSpPr/>
              <p:nvPr/>
            </p:nvSpPr>
            <p:spPr>
              <a:xfrm flipH="false" flipV="false" rot="0">
                <a:off x="0" y="0"/>
                <a:ext cx="783068" cy="812800"/>
              </a:xfrm>
              <a:custGeom>
                <a:avLst/>
                <a:gdLst/>
                <a:ahLst/>
                <a:cxnLst/>
                <a:rect r="r" b="b" t="t" l="l"/>
                <a:pathLst>
                  <a:path h="812800" w="783068">
                    <a:moveTo>
                      <a:pt x="391534" y="0"/>
                    </a:moveTo>
                    <a:cubicBezTo>
                      <a:pt x="175296" y="0"/>
                      <a:pt x="0" y="181951"/>
                      <a:pt x="0" y="406400"/>
                    </a:cubicBezTo>
                    <a:cubicBezTo>
                      <a:pt x="0" y="630849"/>
                      <a:pt x="175296" y="812800"/>
                      <a:pt x="391534" y="812800"/>
                    </a:cubicBezTo>
                    <a:cubicBezTo>
                      <a:pt x="607772" y="812800"/>
                      <a:pt x="783068" y="630849"/>
                      <a:pt x="783068" y="406400"/>
                    </a:cubicBezTo>
                    <a:cubicBezTo>
                      <a:pt x="783068" y="181951"/>
                      <a:pt x="607772" y="0"/>
                      <a:pt x="391534" y="0"/>
                    </a:cubicBezTo>
                    <a:close/>
                  </a:path>
                </a:pathLst>
              </a:custGeom>
              <a:solidFill>
                <a:srgbClr val="000000">
                  <a:alpha val="0"/>
                </a:srgbClr>
              </a:solidFill>
              <a:ln w="19050" cap="sq">
                <a:solidFill>
                  <a:srgbClr val="8B9684"/>
                </a:solidFill>
                <a:prstDash val="solid"/>
                <a:miter/>
              </a:ln>
            </p:spPr>
          </p:sp>
          <p:sp>
            <p:nvSpPr>
              <p:cNvPr name="TextBox 11" id="11"/>
              <p:cNvSpPr txBox="true"/>
              <p:nvPr/>
            </p:nvSpPr>
            <p:spPr>
              <a:xfrm>
                <a:off x="73413" y="66675"/>
                <a:ext cx="636243" cy="669925"/>
              </a:xfrm>
              <a:prstGeom prst="rect">
                <a:avLst/>
              </a:prstGeom>
            </p:spPr>
            <p:txBody>
              <a:bodyPr anchor="ctr" rtlCol="false" tIns="50800" lIns="50800" bIns="50800" rIns="50800"/>
              <a:lstStyle/>
              <a:p>
                <a:pPr algn="ctr">
                  <a:lnSpc>
                    <a:spcPts val="2123"/>
                  </a:lnSpc>
                </a:pPr>
              </a:p>
            </p:txBody>
          </p:sp>
        </p:grpSp>
        <p:grpSp>
          <p:nvGrpSpPr>
            <p:cNvPr name="Group 12" id="12"/>
            <p:cNvGrpSpPr/>
            <p:nvPr/>
          </p:nvGrpSpPr>
          <p:grpSpPr>
            <a:xfrm rot="0">
              <a:off x="9979859" y="2272606"/>
              <a:ext cx="1290582" cy="1339583"/>
              <a:chOff x="0" y="0"/>
              <a:chExt cx="783068" cy="812800"/>
            </a:xfrm>
          </p:grpSpPr>
          <p:sp>
            <p:nvSpPr>
              <p:cNvPr name="Freeform 13" id="13"/>
              <p:cNvSpPr/>
              <p:nvPr/>
            </p:nvSpPr>
            <p:spPr>
              <a:xfrm flipH="false" flipV="false" rot="0">
                <a:off x="0" y="0"/>
                <a:ext cx="783068" cy="812800"/>
              </a:xfrm>
              <a:custGeom>
                <a:avLst/>
                <a:gdLst/>
                <a:ahLst/>
                <a:cxnLst/>
                <a:rect r="r" b="b" t="t" l="l"/>
                <a:pathLst>
                  <a:path h="812800" w="783068">
                    <a:moveTo>
                      <a:pt x="391534" y="0"/>
                    </a:moveTo>
                    <a:cubicBezTo>
                      <a:pt x="175296" y="0"/>
                      <a:pt x="0" y="181951"/>
                      <a:pt x="0" y="406400"/>
                    </a:cubicBezTo>
                    <a:cubicBezTo>
                      <a:pt x="0" y="630849"/>
                      <a:pt x="175296" y="812800"/>
                      <a:pt x="391534" y="812800"/>
                    </a:cubicBezTo>
                    <a:cubicBezTo>
                      <a:pt x="607772" y="812800"/>
                      <a:pt x="783068" y="630849"/>
                      <a:pt x="783068" y="406400"/>
                    </a:cubicBezTo>
                    <a:cubicBezTo>
                      <a:pt x="783068" y="181951"/>
                      <a:pt x="607772" y="0"/>
                      <a:pt x="391534" y="0"/>
                    </a:cubicBezTo>
                    <a:close/>
                  </a:path>
                </a:pathLst>
              </a:custGeom>
              <a:solidFill>
                <a:srgbClr val="000000">
                  <a:alpha val="0"/>
                </a:srgbClr>
              </a:solidFill>
              <a:ln w="19050" cap="sq">
                <a:solidFill>
                  <a:srgbClr val="8B9684"/>
                </a:solidFill>
                <a:prstDash val="solid"/>
                <a:miter/>
              </a:ln>
            </p:spPr>
          </p:sp>
          <p:sp>
            <p:nvSpPr>
              <p:cNvPr name="TextBox 14" id="14"/>
              <p:cNvSpPr txBox="true"/>
              <p:nvPr/>
            </p:nvSpPr>
            <p:spPr>
              <a:xfrm>
                <a:off x="73413" y="66675"/>
                <a:ext cx="636243" cy="669925"/>
              </a:xfrm>
              <a:prstGeom prst="rect">
                <a:avLst/>
              </a:prstGeom>
            </p:spPr>
            <p:txBody>
              <a:bodyPr anchor="ctr" rtlCol="false" tIns="50800" lIns="50800" bIns="50800" rIns="50800"/>
              <a:lstStyle/>
              <a:p>
                <a:pPr algn="ctr">
                  <a:lnSpc>
                    <a:spcPts val="2123"/>
                  </a:lnSpc>
                </a:pPr>
              </a:p>
            </p:txBody>
          </p:sp>
        </p:grpSp>
        <p:grpSp>
          <p:nvGrpSpPr>
            <p:cNvPr name="Group 15" id="15"/>
            <p:cNvGrpSpPr/>
            <p:nvPr/>
          </p:nvGrpSpPr>
          <p:grpSpPr>
            <a:xfrm rot="0">
              <a:off x="0" y="4517510"/>
              <a:ext cx="1275608" cy="1324041"/>
              <a:chOff x="0" y="0"/>
              <a:chExt cx="783068" cy="812800"/>
            </a:xfrm>
          </p:grpSpPr>
          <p:sp>
            <p:nvSpPr>
              <p:cNvPr name="Freeform 16" id="16"/>
              <p:cNvSpPr/>
              <p:nvPr/>
            </p:nvSpPr>
            <p:spPr>
              <a:xfrm flipH="false" flipV="false" rot="0">
                <a:off x="0" y="0"/>
                <a:ext cx="783068" cy="812800"/>
              </a:xfrm>
              <a:custGeom>
                <a:avLst/>
                <a:gdLst/>
                <a:ahLst/>
                <a:cxnLst/>
                <a:rect r="r" b="b" t="t" l="l"/>
                <a:pathLst>
                  <a:path h="812800" w="783068">
                    <a:moveTo>
                      <a:pt x="391534" y="0"/>
                    </a:moveTo>
                    <a:cubicBezTo>
                      <a:pt x="175296" y="0"/>
                      <a:pt x="0" y="181951"/>
                      <a:pt x="0" y="406400"/>
                    </a:cubicBezTo>
                    <a:cubicBezTo>
                      <a:pt x="0" y="630849"/>
                      <a:pt x="175296" y="812800"/>
                      <a:pt x="391534" y="812800"/>
                    </a:cubicBezTo>
                    <a:cubicBezTo>
                      <a:pt x="607772" y="812800"/>
                      <a:pt x="783068" y="630849"/>
                      <a:pt x="783068" y="406400"/>
                    </a:cubicBezTo>
                    <a:cubicBezTo>
                      <a:pt x="783068" y="181951"/>
                      <a:pt x="607772" y="0"/>
                      <a:pt x="391534" y="0"/>
                    </a:cubicBezTo>
                    <a:close/>
                  </a:path>
                </a:pathLst>
              </a:custGeom>
              <a:solidFill>
                <a:srgbClr val="000000">
                  <a:alpha val="0"/>
                </a:srgbClr>
              </a:solidFill>
              <a:ln w="19050" cap="sq">
                <a:solidFill>
                  <a:srgbClr val="8B9684"/>
                </a:solidFill>
                <a:prstDash val="solid"/>
                <a:miter/>
              </a:ln>
            </p:spPr>
          </p:sp>
          <p:sp>
            <p:nvSpPr>
              <p:cNvPr name="TextBox 17" id="17"/>
              <p:cNvSpPr txBox="true"/>
              <p:nvPr/>
            </p:nvSpPr>
            <p:spPr>
              <a:xfrm>
                <a:off x="73413" y="66675"/>
                <a:ext cx="636243" cy="669925"/>
              </a:xfrm>
              <a:prstGeom prst="rect">
                <a:avLst/>
              </a:prstGeom>
            </p:spPr>
            <p:txBody>
              <a:bodyPr anchor="ctr" rtlCol="false" tIns="50800" lIns="50800" bIns="50800" rIns="50800"/>
              <a:lstStyle/>
              <a:p>
                <a:pPr algn="ctr">
                  <a:lnSpc>
                    <a:spcPts val="2123"/>
                  </a:lnSpc>
                </a:pPr>
              </a:p>
            </p:txBody>
          </p:sp>
        </p:grpSp>
        <p:grpSp>
          <p:nvGrpSpPr>
            <p:cNvPr name="Group 18" id="18"/>
            <p:cNvGrpSpPr/>
            <p:nvPr/>
          </p:nvGrpSpPr>
          <p:grpSpPr>
            <a:xfrm rot="0">
              <a:off x="9979859" y="4488933"/>
              <a:ext cx="1275608" cy="1324041"/>
              <a:chOff x="0" y="0"/>
              <a:chExt cx="783068" cy="812800"/>
            </a:xfrm>
          </p:grpSpPr>
          <p:sp>
            <p:nvSpPr>
              <p:cNvPr name="Freeform 19" id="19"/>
              <p:cNvSpPr/>
              <p:nvPr/>
            </p:nvSpPr>
            <p:spPr>
              <a:xfrm flipH="false" flipV="false" rot="0">
                <a:off x="0" y="0"/>
                <a:ext cx="783068" cy="812800"/>
              </a:xfrm>
              <a:custGeom>
                <a:avLst/>
                <a:gdLst/>
                <a:ahLst/>
                <a:cxnLst/>
                <a:rect r="r" b="b" t="t" l="l"/>
                <a:pathLst>
                  <a:path h="812800" w="783068">
                    <a:moveTo>
                      <a:pt x="391534" y="0"/>
                    </a:moveTo>
                    <a:cubicBezTo>
                      <a:pt x="175296" y="0"/>
                      <a:pt x="0" y="181951"/>
                      <a:pt x="0" y="406400"/>
                    </a:cubicBezTo>
                    <a:cubicBezTo>
                      <a:pt x="0" y="630849"/>
                      <a:pt x="175296" y="812800"/>
                      <a:pt x="391534" y="812800"/>
                    </a:cubicBezTo>
                    <a:cubicBezTo>
                      <a:pt x="607772" y="812800"/>
                      <a:pt x="783068" y="630849"/>
                      <a:pt x="783068" y="406400"/>
                    </a:cubicBezTo>
                    <a:cubicBezTo>
                      <a:pt x="783068" y="181951"/>
                      <a:pt x="607772" y="0"/>
                      <a:pt x="391534" y="0"/>
                    </a:cubicBezTo>
                    <a:close/>
                  </a:path>
                </a:pathLst>
              </a:custGeom>
              <a:solidFill>
                <a:srgbClr val="000000">
                  <a:alpha val="0"/>
                </a:srgbClr>
              </a:solidFill>
              <a:ln w="19050" cap="sq">
                <a:solidFill>
                  <a:srgbClr val="8B9684"/>
                </a:solidFill>
                <a:prstDash val="solid"/>
                <a:miter/>
              </a:ln>
            </p:spPr>
          </p:sp>
          <p:sp>
            <p:nvSpPr>
              <p:cNvPr name="TextBox 20" id="20"/>
              <p:cNvSpPr txBox="true"/>
              <p:nvPr/>
            </p:nvSpPr>
            <p:spPr>
              <a:xfrm>
                <a:off x="73413" y="66675"/>
                <a:ext cx="636243" cy="669925"/>
              </a:xfrm>
              <a:prstGeom prst="rect">
                <a:avLst/>
              </a:prstGeom>
            </p:spPr>
            <p:txBody>
              <a:bodyPr anchor="ctr" rtlCol="false" tIns="50800" lIns="50800" bIns="50800" rIns="50800"/>
              <a:lstStyle/>
              <a:p>
                <a:pPr algn="ctr">
                  <a:lnSpc>
                    <a:spcPts val="2123"/>
                  </a:lnSpc>
                </a:pPr>
              </a:p>
            </p:txBody>
          </p:sp>
        </p:grpSp>
        <p:grpSp>
          <p:nvGrpSpPr>
            <p:cNvPr name="Group 21" id="21"/>
            <p:cNvGrpSpPr/>
            <p:nvPr/>
          </p:nvGrpSpPr>
          <p:grpSpPr>
            <a:xfrm rot="0">
              <a:off x="0" y="6771996"/>
              <a:ext cx="1275608" cy="1324041"/>
              <a:chOff x="0" y="0"/>
              <a:chExt cx="783068" cy="812800"/>
            </a:xfrm>
          </p:grpSpPr>
          <p:sp>
            <p:nvSpPr>
              <p:cNvPr name="Freeform 22" id="22"/>
              <p:cNvSpPr/>
              <p:nvPr/>
            </p:nvSpPr>
            <p:spPr>
              <a:xfrm flipH="false" flipV="false" rot="0">
                <a:off x="0" y="0"/>
                <a:ext cx="783068" cy="812800"/>
              </a:xfrm>
              <a:custGeom>
                <a:avLst/>
                <a:gdLst/>
                <a:ahLst/>
                <a:cxnLst/>
                <a:rect r="r" b="b" t="t" l="l"/>
                <a:pathLst>
                  <a:path h="812800" w="783068">
                    <a:moveTo>
                      <a:pt x="391534" y="0"/>
                    </a:moveTo>
                    <a:cubicBezTo>
                      <a:pt x="175296" y="0"/>
                      <a:pt x="0" y="181951"/>
                      <a:pt x="0" y="406400"/>
                    </a:cubicBezTo>
                    <a:cubicBezTo>
                      <a:pt x="0" y="630849"/>
                      <a:pt x="175296" y="812800"/>
                      <a:pt x="391534" y="812800"/>
                    </a:cubicBezTo>
                    <a:cubicBezTo>
                      <a:pt x="607772" y="812800"/>
                      <a:pt x="783068" y="630849"/>
                      <a:pt x="783068" y="406400"/>
                    </a:cubicBezTo>
                    <a:cubicBezTo>
                      <a:pt x="783068" y="181951"/>
                      <a:pt x="607772" y="0"/>
                      <a:pt x="391534" y="0"/>
                    </a:cubicBezTo>
                    <a:close/>
                  </a:path>
                </a:pathLst>
              </a:custGeom>
              <a:solidFill>
                <a:srgbClr val="000000">
                  <a:alpha val="0"/>
                </a:srgbClr>
              </a:solidFill>
              <a:ln w="19050" cap="sq">
                <a:solidFill>
                  <a:srgbClr val="8B9684"/>
                </a:solidFill>
                <a:prstDash val="solid"/>
                <a:miter/>
              </a:ln>
            </p:spPr>
          </p:sp>
          <p:sp>
            <p:nvSpPr>
              <p:cNvPr name="TextBox 23" id="23"/>
              <p:cNvSpPr txBox="true"/>
              <p:nvPr/>
            </p:nvSpPr>
            <p:spPr>
              <a:xfrm>
                <a:off x="73413" y="66675"/>
                <a:ext cx="636243" cy="669925"/>
              </a:xfrm>
              <a:prstGeom prst="rect">
                <a:avLst/>
              </a:prstGeom>
            </p:spPr>
            <p:txBody>
              <a:bodyPr anchor="ctr" rtlCol="false" tIns="50800" lIns="50800" bIns="50800" rIns="50800"/>
              <a:lstStyle/>
              <a:p>
                <a:pPr algn="ctr">
                  <a:lnSpc>
                    <a:spcPts val="2123"/>
                  </a:lnSpc>
                </a:pPr>
              </a:p>
            </p:txBody>
          </p:sp>
        </p:grpSp>
        <p:grpSp>
          <p:nvGrpSpPr>
            <p:cNvPr name="Group 24" id="24"/>
            <p:cNvGrpSpPr/>
            <p:nvPr/>
          </p:nvGrpSpPr>
          <p:grpSpPr>
            <a:xfrm rot="0">
              <a:off x="9979859" y="6743419"/>
              <a:ext cx="1275608" cy="1324041"/>
              <a:chOff x="0" y="0"/>
              <a:chExt cx="783068" cy="812800"/>
            </a:xfrm>
          </p:grpSpPr>
          <p:sp>
            <p:nvSpPr>
              <p:cNvPr name="Freeform 25" id="25"/>
              <p:cNvSpPr/>
              <p:nvPr/>
            </p:nvSpPr>
            <p:spPr>
              <a:xfrm flipH="false" flipV="false" rot="0">
                <a:off x="0" y="0"/>
                <a:ext cx="783068" cy="812800"/>
              </a:xfrm>
              <a:custGeom>
                <a:avLst/>
                <a:gdLst/>
                <a:ahLst/>
                <a:cxnLst/>
                <a:rect r="r" b="b" t="t" l="l"/>
                <a:pathLst>
                  <a:path h="812800" w="783068">
                    <a:moveTo>
                      <a:pt x="391534" y="0"/>
                    </a:moveTo>
                    <a:cubicBezTo>
                      <a:pt x="175296" y="0"/>
                      <a:pt x="0" y="181951"/>
                      <a:pt x="0" y="406400"/>
                    </a:cubicBezTo>
                    <a:cubicBezTo>
                      <a:pt x="0" y="630849"/>
                      <a:pt x="175296" y="812800"/>
                      <a:pt x="391534" y="812800"/>
                    </a:cubicBezTo>
                    <a:cubicBezTo>
                      <a:pt x="607772" y="812800"/>
                      <a:pt x="783068" y="630849"/>
                      <a:pt x="783068" y="406400"/>
                    </a:cubicBezTo>
                    <a:cubicBezTo>
                      <a:pt x="783068" y="181951"/>
                      <a:pt x="607772" y="0"/>
                      <a:pt x="391534" y="0"/>
                    </a:cubicBezTo>
                    <a:close/>
                  </a:path>
                </a:pathLst>
              </a:custGeom>
              <a:solidFill>
                <a:srgbClr val="000000">
                  <a:alpha val="0"/>
                </a:srgbClr>
              </a:solidFill>
              <a:ln w="19050" cap="sq">
                <a:solidFill>
                  <a:srgbClr val="8B9684"/>
                </a:solidFill>
                <a:prstDash val="solid"/>
                <a:miter/>
              </a:ln>
            </p:spPr>
          </p:sp>
          <p:sp>
            <p:nvSpPr>
              <p:cNvPr name="TextBox 26" id="26"/>
              <p:cNvSpPr txBox="true"/>
              <p:nvPr/>
            </p:nvSpPr>
            <p:spPr>
              <a:xfrm>
                <a:off x="73413" y="66675"/>
                <a:ext cx="636243" cy="669925"/>
              </a:xfrm>
              <a:prstGeom prst="rect">
                <a:avLst/>
              </a:prstGeom>
            </p:spPr>
            <p:txBody>
              <a:bodyPr anchor="ctr" rtlCol="false" tIns="50800" lIns="50800" bIns="50800" rIns="50800"/>
              <a:lstStyle/>
              <a:p>
                <a:pPr algn="ctr">
                  <a:lnSpc>
                    <a:spcPts val="2123"/>
                  </a:lnSpc>
                </a:pPr>
              </a:p>
            </p:txBody>
          </p:sp>
        </p:grpSp>
        <p:sp>
          <p:nvSpPr>
            <p:cNvPr name="TextBox 27" id="27"/>
            <p:cNvSpPr txBox="true"/>
            <p:nvPr/>
          </p:nvSpPr>
          <p:spPr>
            <a:xfrm rot="0">
              <a:off x="2299359" y="583188"/>
              <a:ext cx="5653333" cy="1122739"/>
            </a:xfrm>
            <a:prstGeom prst="rect">
              <a:avLst/>
            </a:prstGeom>
          </p:spPr>
          <p:txBody>
            <a:bodyPr anchor="t" rtlCol="false" tIns="0" lIns="0" bIns="0" rIns="0">
              <a:spAutoFit/>
            </a:bodyPr>
            <a:lstStyle/>
            <a:p>
              <a:pPr>
                <a:lnSpc>
                  <a:spcPts val="3317"/>
                </a:lnSpc>
                <a:spcBef>
                  <a:spcPct val="0"/>
                </a:spcBef>
              </a:pPr>
              <a:r>
                <a:rPr lang="en-US" sz="2719">
                  <a:solidFill>
                    <a:srgbClr val="000000"/>
                  </a:solidFill>
                  <a:latin typeface="Now"/>
                </a:rPr>
                <a:t>INTRODUCTION &amp; PROBLEM STATEMENT</a:t>
              </a:r>
            </a:p>
          </p:txBody>
        </p:sp>
        <p:sp>
          <p:nvSpPr>
            <p:cNvPr name="TextBox 28" id="28"/>
            <p:cNvSpPr txBox="true"/>
            <p:nvPr/>
          </p:nvSpPr>
          <p:spPr>
            <a:xfrm rot="0">
              <a:off x="108394" y="207972"/>
              <a:ext cx="1073793" cy="895067"/>
            </a:xfrm>
            <a:prstGeom prst="rect">
              <a:avLst/>
            </a:prstGeom>
          </p:spPr>
          <p:txBody>
            <a:bodyPr anchor="t" rtlCol="false" tIns="0" lIns="0" bIns="0" rIns="0">
              <a:spAutoFit/>
            </a:bodyPr>
            <a:lstStyle/>
            <a:p>
              <a:pPr algn="ctr">
                <a:lnSpc>
                  <a:spcPts val="5591"/>
                </a:lnSpc>
              </a:pPr>
              <a:r>
                <a:rPr lang="en-US" sz="3994">
                  <a:solidFill>
                    <a:srgbClr val="8B9684">
                      <a:alpha val="82745"/>
                    </a:srgbClr>
                  </a:solidFill>
                  <a:latin typeface="Now"/>
                </a:rPr>
                <a:t>1</a:t>
              </a:r>
            </a:p>
          </p:txBody>
        </p:sp>
        <p:sp>
          <p:nvSpPr>
            <p:cNvPr name="TextBox 29" id="29"/>
            <p:cNvSpPr txBox="true"/>
            <p:nvPr/>
          </p:nvSpPr>
          <p:spPr>
            <a:xfrm rot="0">
              <a:off x="10088253" y="179395"/>
              <a:ext cx="1073793" cy="895067"/>
            </a:xfrm>
            <a:prstGeom prst="rect">
              <a:avLst/>
            </a:prstGeom>
          </p:spPr>
          <p:txBody>
            <a:bodyPr anchor="t" rtlCol="false" tIns="0" lIns="0" bIns="0" rIns="0">
              <a:spAutoFit/>
            </a:bodyPr>
            <a:lstStyle/>
            <a:p>
              <a:pPr algn="ctr">
                <a:lnSpc>
                  <a:spcPts val="5591"/>
                </a:lnSpc>
              </a:pPr>
              <a:r>
                <a:rPr lang="en-US" sz="3994">
                  <a:solidFill>
                    <a:srgbClr val="8B9684">
                      <a:alpha val="82745"/>
                    </a:srgbClr>
                  </a:solidFill>
                  <a:latin typeface="Now"/>
                </a:rPr>
                <a:t>5</a:t>
              </a:r>
            </a:p>
          </p:txBody>
        </p:sp>
        <p:sp>
          <p:nvSpPr>
            <p:cNvPr name="TextBox 30" id="30"/>
            <p:cNvSpPr txBox="true"/>
            <p:nvPr/>
          </p:nvSpPr>
          <p:spPr>
            <a:xfrm rot="0">
              <a:off x="0" y="2480730"/>
              <a:ext cx="1290582" cy="894762"/>
            </a:xfrm>
            <a:prstGeom prst="rect">
              <a:avLst/>
            </a:prstGeom>
          </p:spPr>
          <p:txBody>
            <a:bodyPr anchor="t" rtlCol="false" tIns="0" lIns="0" bIns="0" rIns="0">
              <a:spAutoFit/>
            </a:bodyPr>
            <a:lstStyle/>
            <a:p>
              <a:pPr algn="ctr">
                <a:lnSpc>
                  <a:spcPts val="5588"/>
                </a:lnSpc>
              </a:pPr>
              <a:r>
                <a:rPr lang="en-US" sz="3991">
                  <a:solidFill>
                    <a:srgbClr val="8B9684"/>
                  </a:solidFill>
                  <a:latin typeface="Now"/>
                </a:rPr>
                <a:t>2</a:t>
              </a:r>
            </a:p>
          </p:txBody>
        </p:sp>
        <p:sp>
          <p:nvSpPr>
            <p:cNvPr name="TextBox 31" id="31"/>
            <p:cNvSpPr txBox="true"/>
            <p:nvPr/>
          </p:nvSpPr>
          <p:spPr>
            <a:xfrm rot="0">
              <a:off x="9979859" y="2452154"/>
              <a:ext cx="1290582" cy="894762"/>
            </a:xfrm>
            <a:prstGeom prst="rect">
              <a:avLst/>
            </a:prstGeom>
          </p:spPr>
          <p:txBody>
            <a:bodyPr anchor="t" rtlCol="false" tIns="0" lIns="0" bIns="0" rIns="0">
              <a:spAutoFit/>
            </a:bodyPr>
            <a:lstStyle/>
            <a:p>
              <a:pPr algn="ctr">
                <a:lnSpc>
                  <a:spcPts val="5588"/>
                </a:lnSpc>
              </a:pPr>
              <a:r>
                <a:rPr lang="en-US" sz="3991">
                  <a:solidFill>
                    <a:srgbClr val="8B9684"/>
                  </a:solidFill>
                  <a:latin typeface="Now"/>
                </a:rPr>
                <a:t>6</a:t>
              </a:r>
            </a:p>
          </p:txBody>
        </p:sp>
        <p:sp>
          <p:nvSpPr>
            <p:cNvPr name="TextBox 32" id="32"/>
            <p:cNvSpPr txBox="true"/>
            <p:nvPr/>
          </p:nvSpPr>
          <p:spPr>
            <a:xfrm rot="0">
              <a:off x="0" y="4693980"/>
              <a:ext cx="1275608" cy="885375"/>
            </a:xfrm>
            <a:prstGeom prst="rect">
              <a:avLst/>
            </a:prstGeom>
          </p:spPr>
          <p:txBody>
            <a:bodyPr anchor="t" rtlCol="false" tIns="0" lIns="0" bIns="0" rIns="0">
              <a:spAutoFit/>
            </a:bodyPr>
            <a:lstStyle/>
            <a:p>
              <a:pPr algn="ctr">
                <a:lnSpc>
                  <a:spcPts val="5523"/>
                </a:lnSpc>
              </a:pPr>
              <a:r>
                <a:rPr lang="en-US" sz="3945">
                  <a:solidFill>
                    <a:srgbClr val="8B9684"/>
                  </a:solidFill>
                  <a:latin typeface="Now"/>
                </a:rPr>
                <a:t>3</a:t>
              </a:r>
            </a:p>
          </p:txBody>
        </p:sp>
        <p:sp>
          <p:nvSpPr>
            <p:cNvPr name="TextBox 33" id="33"/>
            <p:cNvSpPr txBox="true"/>
            <p:nvPr/>
          </p:nvSpPr>
          <p:spPr>
            <a:xfrm rot="0">
              <a:off x="9979859" y="4665404"/>
              <a:ext cx="1275608" cy="885375"/>
            </a:xfrm>
            <a:prstGeom prst="rect">
              <a:avLst/>
            </a:prstGeom>
          </p:spPr>
          <p:txBody>
            <a:bodyPr anchor="t" rtlCol="false" tIns="0" lIns="0" bIns="0" rIns="0">
              <a:spAutoFit/>
            </a:bodyPr>
            <a:lstStyle/>
            <a:p>
              <a:pPr algn="ctr">
                <a:lnSpc>
                  <a:spcPts val="5523"/>
                </a:lnSpc>
              </a:pPr>
              <a:r>
                <a:rPr lang="en-US" sz="3945">
                  <a:solidFill>
                    <a:srgbClr val="8B9684"/>
                  </a:solidFill>
                  <a:latin typeface="Now"/>
                </a:rPr>
                <a:t>7</a:t>
              </a:r>
            </a:p>
          </p:txBody>
        </p:sp>
        <p:sp>
          <p:nvSpPr>
            <p:cNvPr name="TextBox 34" id="34"/>
            <p:cNvSpPr txBox="true"/>
            <p:nvPr/>
          </p:nvSpPr>
          <p:spPr>
            <a:xfrm rot="0">
              <a:off x="0" y="6948466"/>
              <a:ext cx="1275608" cy="885375"/>
            </a:xfrm>
            <a:prstGeom prst="rect">
              <a:avLst/>
            </a:prstGeom>
          </p:spPr>
          <p:txBody>
            <a:bodyPr anchor="t" rtlCol="false" tIns="0" lIns="0" bIns="0" rIns="0">
              <a:spAutoFit/>
            </a:bodyPr>
            <a:lstStyle/>
            <a:p>
              <a:pPr algn="ctr">
                <a:lnSpc>
                  <a:spcPts val="5523"/>
                </a:lnSpc>
              </a:pPr>
              <a:r>
                <a:rPr lang="en-US" sz="3945">
                  <a:solidFill>
                    <a:srgbClr val="8B9684"/>
                  </a:solidFill>
                  <a:latin typeface="Now"/>
                </a:rPr>
                <a:t>4</a:t>
              </a:r>
            </a:p>
          </p:txBody>
        </p:sp>
        <p:sp>
          <p:nvSpPr>
            <p:cNvPr name="TextBox 35" id="35"/>
            <p:cNvSpPr txBox="true"/>
            <p:nvPr/>
          </p:nvSpPr>
          <p:spPr>
            <a:xfrm rot="0">
              <a:off x="9979859" y="6919890"/>
              <a:ext cx="1275608" cy="885375"/>
            </a:xfrm>
            <a:prstGeom prst="rect">
              <a:avLst/>
            </a:prstGeom>
          </p:spPr>
          <p:txBody>
            <a:bodyPr anchor="t" rtlCol="false" tIns="0" lIns="0" bIns="0" rIns="0">
              <a:spAutoFit/>
            </a:bodyPr>
            <a:lstStyle/>
            <a:p>
              <a:pPr algn="ctr">
                <a:lnSpc>
                  <a:spcPts val="5523"/>
                </a:lnSpc>
              </a:pPr>
              <a:r>
                <a:rPr lang="en-US" sz="3945">
                  <a:solidFill>
                    <a:srgbClr val="8B9684"/>
                  </a:solidFill>
                  <a:latin typeface="Now"/>
                </a:rPr>
                <a:t>8</a:t>
              </a:r>
            </a:p>
          </p:txBody>
        </p:sp>
        <p:sp>
          <p:nvSpPr>
            <p:cNvPr name="TextBox 36" id="36"/>
            <p:cNvSpPr txBox="true"/>
            <p:nvPr/>
          </p:nvSpPr>
          <p:spPr>
            <a:xfrm rot="0">
              <a:off x="2299359" y="2773797"/>
              <a:ext cx="3935593" cy="561527"/>
            </a:xfrm>
            <a:prstGeom prst="rect">
              <a:avLst/>
            </a:prstGeom>
          </p:spPr>
          <p:txBody>
            <a:bodyPr anchor="t" rtlCol="false" tIns="0" lIns="0" bIns="0" rIns="0">
              <a:spAutoFit/>
            </a:bodyPr>
            <a:lstStyle/>
            <a:p>
              <a:pPr>
                <a:lnSpc>
                  <a:spcPts val="3317"/>
                </a:lnSpc>
                <a:spcBef>
                  <a:spcPct val="0"/>
                </a:spcBef>
              </a:pPr>
              <a:r>
                <a:rPr lang="en-US" sz="2719">
                  <a:solidFill>
                    <a:srgbClr val="000000"/>
                  </a:solidFill>
                  <a:latin typeface="Now"/>
                </a:rPr>
                <a:t>DATA SET</a:t>
              </a:r>
            </a:p>
          </p:txBody>
        </p:sp>
        <p:sp>
          <p:nvSpPr>
            <p:cNvPr name="TextBox 37" id="37"/>
            <p:cNvSpPr txBox="true"/>
            <p:nvPr/>
          </p:nvSpPr>
          <p:spPr>
            <a:xfrm rot="0">
              <a:off x="2299359" y="7208263"/>
              <a:ext cx="3935593" cy="561527"/>
            </a:xfrm>
            <a:prstGeom prst="rect">
              <a:avLst/>
            </a:prstGeom>
          </p:spPr>
          <p:txBody>
            <a:bodyPr anchor="t" rtlCol="false" tIns="0" lIns="0" bIns="0" rIns="0">
              <a:spAutoFit/>
            </a:bodyPr>
            <a:lstStyle/>
            <a:p>
              <a:pPr>
                <a:lnSpc>
                  <a:spcPts val="3317"/>
                </a:lnSpc>
                <a:spcBef>
                  <a:spcPct val="0"/>
                </a:spcBef>
              </a:pPr>
              <a:r>
                <a:rPr lang="en-US" sz="2719">
                  <a:solidFill>
                    <a:srgbClr val="000000"/>
                  </a:solidFill>
                  <a:latin typeface="Now"/>
                </a:rPr>
                <a:t>SCALING</a:t>
              </a:r>
            </a:p>
          </p:txBody>
        </p:sp>
        <p:sp>
          <p:nvSpPr>
            <p:cNvPr name="TextBox 38" id="38"/>
            <p:cNvSpPr txBox="true"/>
            <p:nvPr/>
          </p:nvSpPr>
          <p:spPr>
            <a:xfrm rot="0">
              <a:off x="11816733" y="501192"/>
              <a:ext cx="5484927" cy="561527"/>
            </a:xfrm>
            <a:prstGeom prst="rect">
              <a:avLst/>
            </a:prstGeom>
          </p:spPr>
          <p:txBody>
            <a:bodyPr anchor="t" rtlCol="false" tIns="0" lIns="0" bIns="0" rIns="0">
              <a:spAutoFit/>
            </a:bodyPr>
            <a:lstStyle/>
            <a:p>
              <a:pPr>
                <a:lnSpc>
                  <a:spcPts val="3317"/>
                </a:lnSpc>
                <a:spcBef>
                  <a:spcPct val="0"/>
                </a:spcBef>
              </a:pPr>
              <a:r>
                <a:rPr lang="en-US" sz="2719">
                  <a:solidFill>
                    <a:srgbClr val="000000"/>
                  </a:solidFill>
                  <a:latin typeface="Now"/>
                </a:rPr>
                <a:t>OUTLIER TREATMENT</a:t>
              </a:r>
            </a:p>
          </p:txBody>
        </p:sp>
        <p:sp>
          <p:nvSpPr>
            <p:cNvPr name="TextBox 39" id="39"/>
            <p:cNvSpPr txBox="true"/>
            <p:nvPr/>
          </p:nvSpPr>
          <p:spPr>
            <a:xfrm rot="0">
              <a:off x="11816733" y="7236840"/>
              <a:ext cx="3935593" cy="561527"/>
            </a:xfrm>
            <a:prstGeom prst="rect">
              <a:avLst/>
            </a:prstGeom>
          </p:spPr>
          <p:txBody>
            <a:bodyPr anchor="t" rtlCol="false" tIns="0" lIns="0" bIns="0" rIns="0">
              <a:spAutoFit/>
            </a:bodyPr>
            <a:lstStyle/>
            <a:p>
              <a:pPr>
                <a:lnSpc>
                  <a:spcPts val="3317"/>
                </a:lnSpc>
                <a:spcBef>
                  <a:spcPct val="0"/>
                </a:spcBef>
              </a:pPr>
              <a:r>
                <a:rPr lang="en-US" sz="2719">
                  <a:solidFill>
                    <a:srgbClr val="000000"/>
                  </a:solidFill>
                  <a:latin typeface="Now"/>
                </a:rPr>
                <a:t>CONCLUSION</a:t>
              </a:r>
            </a:p>
          </p:txBody>
        </p:sp>
        <p:sp>
          <p:nvSpPr>
            <p:cNvPr name="TextBox 40" id="40"/>
            <p:cNvSpPr txBox="true"/>
            <p:nvPr/>
          </p:nvSpPr>
          <p:spPr>
            <a:xfrm rot="0">
              <a:off x="11816733" y="2685448"/>
              <a:ext cx="6057507" cy="561527"/>
            </a:xfrm>
            <a:prstGeom prst="rect">
              <a:avLst/>
            </a:prstGeom>
          </p:spPr>
          <p:txBody>
            <a:bodyPr anchor="t" rtlCol="false" tIns="0" lIns="0" bIns="0" rIns="0">
              <a:spAutoFit/>
            </a:bodyPr>
            <a:lstStyle/>
            <a:p>
              <a:pPr>
                <a:lnSpc>
                  <a:spcPts val="3317"/>
                </a:lnSpc>
                <a:spcBef>
                  <a:spcPct val="0"/>
                </a:spcBef>
              </a:pPr>
              <a:r>
                <a:rPr lang="en-US" sz="2719">
                  <a:solidFill>
                    <a:srgbClr val="000000"/>
                  </a:solidFill>
                  <a:latin typeface="Now"/>
                </a:rPr>
                <a:t>MODEL BUILDING</a:t>
              </a:r>
            </a:p>
          </p:txBody>
        </p:sp>
        <p:sp>
          <p:nvSpPr>
            <p:cNvPr name="TextBox 41" id="41"/>
            <p:cNvSpPr txBox="true"/>
            <p:nvPr/>
          </p:nvSpPr>
          <p:spPr>
            <a:xfrm rot="0">
              <a:off x="11816733" y="4982354"/>
              <a:ext cx="3935593" cy="1122739"/>
            </a:xfrm>
            <a:prstGeom prst="rect">
              <a:avLst/>
            </a:prstGeom>
          </p:spPr>
          <p:txBody>
            <a:bodyPr anchor="t" rtlCol="false" tIns="0" lIns="0" bIns="0" rIns="0">
              <a:spAutoFit/>
            </a:bodyPr>
            <a:lstStyle/>
            <a:p>
              <a:pPr>
                <a:lnSpc>
                  <a:spcPts val="3317"/>
                </a:lnSpc>
                <a:spcBef>
                  <a:spcPct val="0"/>
                </a:spcBef>
              </a:pPr>
              <a:r>
                <a:rPr lang="en-US" sz="2719">
                  <a:solidFill>
                    <a:srgbClr val="000000"/>
                  </a:solidFill>
                  <a:latin typeface="Now"/>
                </a:rPr>
                <a:t> FEATURE IMPORTANCE</a:t>
              </a:r>
            </a:p>
          </p:txBody>
        </p:sp>
        <p:sp>
          <p:nvSpPr>
            <p:cNvPr name="TextBox 42" id="42"/>
            <p:cNvSpPr txBox="true"/>
            <p:nvPr/>
          </p:nvSpPr>
          <p:spPr>
            <a:xfrm rot="0">
              <a:off x="2299359" y="4770180"/>
              <a:ext cx="6057507" cy="561527"/>
            </a:xfrm>
            <a:prstGeom prst="rect">
              <a:avLst/>
            </a:prstGeom>
          </p:spPr>
          <p:txBody>
            <a:bodyPr anchor="t" rtlCol="false" tIns="0" lIns="0" bIns="0" rIns="0">
              <a:spAutoFit/>
            </a:bodyPr>
            <a:lstStyle/>
            <a:p>
              <a:pPr>
                <a:lnSpc>
                  <a:spcPts val="3317"/>
                </a:lnSpc>
                <a:spcBef>
                  <a:spcPct val="0"/>
                </a:spcBef>
              </a:pPr>
              <a:r>
                <a:rPr lang="en-US" sz="2719">
                  <a:solidFill>
                    <a:srgbClr val="000000"/>
                  </a:solidFill>
                  <a:latin typeface="Now"/>
                </a:rPr>
                <a:t>UNIVARIATE &amp; BIVARIATE</a:t>
              </a:r>
            </a:p>
          </p:txBody>
        </p:sp>
      </p:grpSp>
      <p:sp>
        <p:nvSpPr>
          <p:cNvPr name="Freeform 43" id="43"/>
          <p:cNvSpPr/>
          <p:nvPr/>
        </p:nvSpPr>
        <p:spPr>
          <a:xfrm flipH="false" flipV="false" rot="0">
            <a:off x="14650951" y="-879382"/>
            <a:ext cx="5216699" cy="5040635"/>
          </a:xfrm>
          <a:custGeom>
            <a:avLst/>
            <a:gdLst/>
            <a:ahLst/>
            <a:cxnLst/>
            <a:rect r="r" b="b" t="t" l="l"/>
            <a:pathLst>
              <a:path h="5040635" w="5216699">
                <a:moveTo>
                  <a:pt x="0" y="0"/>
                </a:moveTo>
                <a:lnTo>
                  <a:pt x="5216698" y="0"/>
                </a:lnTo>
                <a:lnTo>
                  <a:pt x="5216698" y="5040635"/>
                </a:lnTo>
                <a:lnTo>
                  <a:pt x="0" y="5040635"/>
                </a:lnTo>
                <a:lnTo>
                  <a:pt x="0" y="0"/>
                </a:lnTo>
                <a:close/>
              </a:path>
            </a:pathLst>
          </a:custGeom>
          <a:blipFill>
            <a:blip r:embed="rId2"/>
            <a:stretch>
              <a:fillRect l="0" t="0" r="0" b="0"/>
            </a:stretch>
          </a:blipFill>
        </p:spPr>
      </p:sp>
      <p:sp>
        <p:nvSpPr>
          <p:cNvPr name="Freeform 44" id="44"/>
          <p:cNvSpPr/>
          <p:nvPr/>
        </p:nvSpPr>
        <p:spPr>
          <a:xfrm flipH="false" flipV="false" rot="0">
            <a:off x="-924651" y="6733913"/>
            <a:ext cx="3199257" cy="4114800"/>
          </a:xfrm>
          <a:custGeom>
            <a:avLst/>
            <a:gdLst/>
            <a:ahLst/>
            <a:cxnLst/>
            <a:rect r="r" b="b" t="t" l="l"/>
            <a:pathLst>
              <a:path h="4114800" w="3199257">
                <a:moveTo>
                  <a:pt x="0" y="0"/>
                </a:moveTo>
                <a:lnTo>
                  <a:pt x="3199257" y="0"/>
                </a:lnTo>
                <a:lnTo>
                  <a:pt x="31992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5" id="45"/>
          <p:cNvSpPr txBox="true"/>
          <p:nvPr/>
        </p:nvSpPr>
        <p:spPr>
          <a:xfrm rot="0">
            <a:off x="5039123" y="1398854"/>
            <a:ext cx="8209754" cy="777889"/>
          </a:xfrm>
          <a:prstGeom prst="rect">
            <a:avLst/>
          </a:prstGeom>
        </p:spPr>
        <p:txBody>
          <a:bodyPr anchor="t" rtlCol="false" tIns="0" lIns="0" bIns="0" rIns="0">
            <a:spAutoFit/>
          </a:bodyPr>
          <a:lstStyle/>
          <a:p>
            <a:pPr algn="ctr">
              <a:lnSpc>
                <a:spcPts val="6093"/>
              </a:lnSpc>
              <a:spcBef>
                <a:spcPct val="0"/>
              </a:spcBef>
            </a:pPr>
            <a:r>
              <a:rPr lang="en-US" sz="4994">
                <a:solidFill>
                  <a:srgbClr val="404040"/>
                </a:solidFill>
                <a:latin typeface="Now Bold"/>
              </a:rPr>
              <a:t>TABLE OF 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019175"/>
            <a:ext cx="9567061"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BASE MODELS(ACCURACY):-</a:t>
            </a:r>
            <a:r>
              <a:rPr lang="en-US" sz="4094">
                <a:solidFill>
                  <a:srgbClr val="404040"/>
                </a:solidFill>
                <a:latin typeface="Now Bold"/>
              </a:rPr>
              <a:t> </a:t>
            </a:r>
          </a:p>
        </p:txBody>
      </p:sp>
      <p:pic>
        <p:nvPicPr>
          <p:cNvPr name="Picture 4" id="4"/>
          <p:cNvPicPr>
            <a:picLocks noChangeAspect="true"/>
          </p:cNvPicPr>
          <p:nvPr/>
        </p:nvPicPr>
        <p:blipFill>
          <a:blip r:embed="rId4"/>
          <a:stretch>
            <a:fillRect/>
          </a:stretch>
        </p:blipFill>
        <p:spPr>
          <a:xfrm rot="0">
            <a:off x="1425536" y="1839068"/>
            <a:ext cx="3327185" cy="3327185"/>
          </a:xfrm>
          <a:prstGeom prst="rect">
            <a:avLst/>
          </a:prstGeom>
        </p:spPr>
      </p:pic>
      <p:pic>
        <p:nvPicPr>
          <p:cNvPr name="Picture 5" id="5"/>
          <p:cNvPicPr>
            <a:picLocks noChangeAspect="true"/>
          </p:cNvPicPr>
          <p:nvPr/>
        </p:nvPicPr>
        <p:blipFill>
          <a:blip r:embed="rId5"/>
          <a:stretch>
            <a:fillRect/>
          </a:stretch>
        </p:blipFill>
        <p:spPr>
          <a:xfrm rot="0">
            <a:off x="5558297" y="1839068"/>
            <a:ext cx="3327185" cy="3327185"/>
          </a:xfrm>
          <a:prstGeom prst="rect">
            <a:avLst/>
          </a:prstGeom>
        </p:spPr>
      </p:pic>
      <p:pic>
        <p:nvPicPr>
          <p:cNvPr name="Picture 6" id="6"/>
          <p:cNvPicPr>
            <a:picLocks noChangeAspect="true"/>
          </p:cNvPicPr>
          <p:nvPr/>
        </p:nvPicPr>
        <p:blipFill>
          <a:blip r:embed="rId6"/>
          <a:stretch>
            <a:fillRect/>
          </a:stretch>
        </p:blipFill>
        <p:spPr>
          <a:xfrm rot="0">
            <a:off x="10118079" y="1839068"/>
            <a:ext cx="3327185" cy="3327185"/>
          </a:xfrm>
          <a:prstGeom prst="rect">
            <a:avLst/>
          </a:prstGeom>
        </p:spPr>
      </p:pic>
      <p:pic>
        <p:nvPicPr>
          <p:cNvPr name="Picture 7" id="7"/>
          <p:cNvPicPr>
            <a:picLocks noChangeAspect="true"/>
          </p:cNvPicPr>
          <p:nvPr/>
        </p:nvPicPr>
        <p:blipFill>
          <a:blip r:embed="rId7"/>
          <a:stretch>
            <a:fillRect/>
          </a:stretch>
        </p:blipFill>
        <p:spPr>
          <a:xfrm rot="0">
            <a:off x="14252808" y="1839068"/>
            <a:ext cx="3327185" cy="3327185"/>
          </a:xfrm>
          <a:prstGeom prst="rect">
            <a:avLst/>
          </a:prstGeom>
        </p:spPr>
      </p:pic>
      <p:pic>
        <p:nvPicPr>
          <p:cNvPr name="Picture 8" id="8"/>
          <p:cNvPicPr>
            <a:picLocks noChangeAspect="true"/>
          </p:cNvPicPr>
          <p:nvPr/>
        </p:nvPicPr>
        <p:blipFill>
          <a:blip r:embed="rId8"/>
          <a:stretch>
            <a:fillRect/>
          </a:stretch>
        </p:blipFill>
        <p:spPr>
          <a:xfrm rot="0">
            <a:off x="1425536" y="5832360"/>
            <a:ext cx="3327185" cy="3327185"/>
          </a:xfrm>
          <a:prstGeom prst="rect">
            <a:avLst/>
          </a:prstGeom>
        </p:spPr>
      </p:pic>
      <p:pic>
        <p:nvPicPr>
          <p:cNvPr name="Picture 9" id="9"/>
          <p:cNvPicPr>
            <a:picLocks noChangeAspect="true"/>
          </p:cNvPicPr>
          <p:nvPr/>
        </p:nvPicPr>
        <p:blipFill>
          <a:blip r:embed="rId9"/>
          <a:stretch>
            <a:fillRect/>
          </a:stretch>
        </p:blipFill>
        <p:spPr>
          <a:xfrm rot="0">
            <a:off x="6094081" y="5869947"/>
            <a:ext cx="3327185" cy="3327185"/>
          </a:xfrm>
          <a:prstGeom prst="rect">
            <a:avLst/>
          </a:prstGeom>
        </p:spPr>
      </p:pic>
      <p:sp>
        <p:nvSpPr>
          <p:cNvPr name="TextBox 10" id="10"/>
          <p:cNvSpPr txBox="true"/>
          <p:nvPr/>
        </p:nvSpPr>
        <p:spPr>
          <a:xfrm rot="0">
            <a:off x="0"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DECISION TREES</a:t>
            </a:r>
          </a:p>
        </p:txBody>
      </p:sp>
      <p:sp>
        <p:nvSpPr>
          <p:cNvPr name="TextBox 11" id="11"/>
          <p:cNvSpPr txBox="true"/>
          <p:nvPr/>
        </p:nvSpPr>
        <p:spPr>
          <a:xfrm rot="0">
            <a:off x="4304108"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RANDOM FOREST</a:t>
            </a:r>
          </a:p>
        </p:txBody>
      </p:sp>
      <p:sp>
        <p:nvSpPr>
          <p:cNvPr name="TextBox 12" id="12"/>
          <p:cNvSpPr txBox="true"/>
          <p:nvPr/>
        </p:nvSpPr>
        <p:spPr>
          <a:xfrm rot="0">
            <a:off x="8863890" y="5143500"/>
            <a:ext cx="5835562" cy="812306"/>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MULTINOMIAL LOGISTIC REGRESSION</a:t>
            </a:r>
          </a:p>
        </p:txBody>
      </p:sp>
      <p:sp>
        <p:nvSpPr>
          <p:cNvPr name="TextBox 13" id="13"/>
          <p:cNvSpPr txBox="true"/>
          <p:nvPr/>
        </p:nvSpPr>
        <p:spPr>
          <a:xfrm rot="0">
            <a:off x="13446869" y="5124450"/>
            <a:ext cx="5276580" cy="810649"/>
          </a:xfrm>
          <a:prstGeom prst="rect">
            <a:avLst/>
          </a:prstGeom>
        </p:spPr>
        <p:txBody>
          <a:bodyPr anchor="t" rtlCol="false" tIns="0" lIns="0" bIns="0" rIns="0">
            <a:spAutoFit/>
          </a:bodyPr>
          <a:lstStyle/>
          <a:p>
            <a:pPr algn="ctr">
              <a:lnSpc>
                <a:spcPts val="3201"/>
              </a:lnSpc>
            </a:pPr>
            <a:r>
              <a:rPr lang="en-US" sz="2624">
                <a:solidFill>
                  <a:srgbClr val="404040"/>
                </a:solidFill>
                <a:latin typeface="Now Bold"/>
              </a:rPr>
              <a:t>K-NEAREST</a:t>
            </a:r>
          </a:p>
          <a:p>
            <a:pPr algn="ctr">
              <a:lnSpc>
                <a:spcPts val="3201"/>
              </a:lnSpc>
              <a:spcBef>
                <a:spcPct val="0"/>
              </a:spcBef>
            </a:pPr>
            <a:r>
              <a:rPr lang="en-US" sz="2624">
                <a:solidFill>
                  <a:srgbClr val="404040"/>
                </a:solidFill>
                <a:latin typeface="Now Bold"/>
              </a:rPr>
              <a:t> NEIGHBORS</a:t>
            </a:r>
          </a:p>
        </p:txBody>
      </p:sp>
      <p:sp>
        <p:nvSpPr>
          <p:cNvPr name="TextBox 14" id="14"/>
          <p:cNvSpPr txBox="true"/>
          <p:nvPr/>
        </p:nvSpPr>
        <p:spPr>
          <a:xfrm rot="0">
            <a:off x="171346" y="9177040"/>
            <a:ext cx="5835562" cy="812306"/>
          </a:xfrm>
          <a:prstGeom prst="rect">
            <a:avLst/>
          </a:prstGeom>
        </p:spPr>
        <p:txBody>
          <a:bodyPr anchor="t" rtlCol="false" tIns="0" lIns="0" bIns="0" rIns="0">
            <a:spAutoFit/>
          </a:bodyPr>
          <a:lstStyle/>
          <a:p>
            <a:pPr algn="ctr">
              <a:lnSpc>
                <a:spcPts val="3287"/>
              </a:lnSpc>
            </a:pPr>
            <a:r>
              <a:rPr lang="en-US" sz="2694">
                <a:solidFill>
                  <a:srgbClr val="404040"/>
                </a:solidFill>
                <a:latin typeface="Now Bold"/>
              </a:rPr>
              <a:t>LINEAR DISCRIMINANT</a:t>
            </a:r>
          </a:p>
          <a:p>
            <a:pPr algn="ctr">
              <a:lnSpc>
                <a:spcPts val="3287"/>
              </a:lnSpc>
              <a:spcBef>
                <a:spcPct val="0"/>
              </a:spcBef>
            </a:pPr>
            <a:r>
              <a:rPr lang="en-US" sz="2694">
                <a:solidFill>
                  <a:srgbClr val="404040"/>
                </a:solidFill>
                <a:latin typeface="Now Bold"/>
              </a:rPr>
              <a:t> ANALYSIS</a:t>
            </a:r>
          </a:p>
        </p:txBody>
      </p:sp>
      <p:sp>
        <p:nvSpPr>
          <p:cNvPr name="TextBox 15" id="15"/>
          <p:cNvSpPr txBox="true"/>
          <p:nvPr/>
        </p:nvSpPr>
        <p:spPr>
          <a:xfrm rot="0">
            <a:off x="4783530" y="9177040"/>
            <a:ext cx="5835562" cy="812306"/>
          </a:xfrm>
          <a:prstGeom prst="rect">
            <a:avLst/>
          </a:prstGeom>
        </p:spPr>
        <p:txBody>
          <a:bodyPr anchor="t" rtlCol="false" tIns="0" lIns="0" bIns="0" rIns="0">
            <a:spAutoFit/>
          </a:bodyPr>
          <a:lstStyle/>
          <a:p>
            <a:pPr algn="ctr">
              <a:lnSpc>
                <a:spcPts val="3287"/>
              </a:lnSpc>
            </a:pPr>
            <a:r>
              <a:rPr lang="en-US" sz="2694">
                <a:solidFill>
                  <a:srgbClr val="404040"/>
                </a:solidFill>
                <a:latin typeface="Now Bold"/>
              </a:rPr>
              <a:t> SUPPORT VECTOR </a:t>
            </a:r>
          </a:p>
          <a:p>
            <a:pPr algn="ctr">
              <a:lnSpc>
                <a:spcPts val="3287"/>
              </a:lnSpc>
              <a:spcBef>
                <a:spcPct val="0"/>
              </a:spcBef>
            </a:pPr>
            <a:r>
              <a:rPr lang="en-US" sz="2694">
                <a:solidFill>
                  <a:srgbClr val="404040"/>
                </a:solidFill>
                <a:latin typeface="Now Bold"/>
              </a:rPr>
              <a:t>MACHINE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019175"/>
            <a:ext cx="13639023"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BASE MODELS(ACCURACY) FOR TRAINING:-</a:t>
            </a:r>
            <a:r>
              <a:rPr lang="en-US" sz="4094">
                <a:solidFill>
                  <a:srgbClr val="404040"/>
                </a:solidFill>
                <a:latin typeface="Now Bold"/>
              </a:rPr>
              <a:t> </a:t>
            </a:r>
          </a:p>
        </p:txBody>
      </p:sp>
      <p:pic>
        <p:nvPicPr>
          <p:cNvPr name="Picture 4" id="4"/>
          <p:cNvPicPr>
            <a:picLocks noChangeAspect="true"/>
          </p:cNvPicPr>
          <p:nvPr/>
        </p:nvPicPr>
        <p:blipFill>
          <a:blip r:embed="rId4"/>
          <a:stretch>
            <a:fillRect/>
          </a:stretch>
        </p:blipFill>
        <p:spPr>
          <a:xfrm rot="0">
            <a:off x="1425536" y="1839068"/>
            <a:ext cx="3327185" cy="3327185"/>
          </a:xfrm>
          <a:prstGeom prst="rect">
            <a:avLst/>
          </a:prstGeom>
        </p:spPr>
      </p:pic>
      <p:pic>
        <p:nvPicPr>
          <p:cNvPr name="Picture 5" id="5"/>
          <p:cNvPicPr>
            <a:picLocks noChangeAspect="true"/>
          </p:cNvPicPr>
          <p:nvPr/>
        </p:nvPicPr>
        <p:blipFill>
          <a:blip r:embed="rId5"/>
          <a:stretch>
            <a:fillRect/>
          </a:stretch>
        </p:blipFill>
        <p:spPr>
          <a:xfrm rot="0">
            <a:off x="5558297" y="1839068"/>
            <a:ext cx="3327185" cy="3327185"/>
          </a:xfrm>
          <a:prstGeom prst="rect">
            <a:avLst/>
          </a:prstGeom>
        </p:spPr>
      </p:pic>
      <p:pic>
        <p:nvPicPr>
          <p:cNvPr name="Picture 6" id="6"/>
          <p:cNvPicPr>
            <a:picLocks noChangeAspect="true"/>
          </p:cNvPicPr>
          <p:nvPr/>
        </p:nvPicPr>
        <p:blipFill>
          <a:blip r:embed="rId6"/>
          <a:stretch>
            <a:fillRect/>
          </a:stretch>
        </p:blipFill>
        <p:spPr>
          <a:xfrm rot="0">
            <a:off x="10118079" y="1839068"/>
            <a:ext cx="3327185" cy="3327185"/>
          </a:xfrm>
          <a:prstGeom prst="rect">
            <a:avLst/>
          </a:prstGeom>
        </p:spPr>
      </p:pic>
      <p:pic>
        <p:nvPicPr>
          <p:cNvPr name="Picture 7" id="7"/>
          <p:cNvPicPr>
            <a:picLocks noChangeAspect="true"/>
          </p:cNvPicPr>
          <p:nvPr/>
        </p:nvPicPr>
        <p:blipFill>
          <a:blip r:embed="rId7"/>
          <a:stretch>
            <a:fillRect/>
          </a:stretch>
        </p:blipFill>
        <p:spPr>
          <a:xfrm rot="0">
            <a:off x="14252808" y="1839068"/>
            <a:ext cx="3327185" cy="3327185"/>
          </a:xfrm>
          <a:prstGeom prst="rect">
            <a:avLst/>
          </a:prstGeom>
        </p:spPr>
      </p:pic>
      <p:pic>
        <p:nvPicPr>
          <p:cNvPr name="Picture 8" id="8"/>
          <p:cNvPicPr>
            <a:picLocks noChangeAspect="true"/>
          </p:cNvPicPr>
          <p:nvPr/>
        </p:nvPicPr>
        <p:blipFill>
          <a:blip r:embed="rId8"/>
          <a:stretch>
            <a:fillRect/>
          </a:stretch>
        </p:blipFill>
        <p:spPr>
          <a:xfrm rot="0">
            <a:off x="1425536" y="5832360"/>
            <a:ext cx="3327185" cy="3327185"/>
          </a:xfrm>
          <a:prstGeom prst="rect">
            <a:avLst/>
          </a:prstGeom>
        </p:spPr>
      </p:pic>
      <p:pic>
        <p:nvPicPr>
          <p:cNvPr name="Picture 9" id="9"/>
          <p:cNvPicPr>
            <a:picLocks noChangeAspect="true"/>
          </p:cNvPicPr>
          <p:nvPr/>
        </p:nvPicPr>
        <p:blipFill>
          <a:blip r:embed="rId9"/>
          <a:stretch>
            <a:fillRect/>
          </a:stretch>
        </p:blipFill>
        <p:spPr>
          <a:xfrm rot="0">
            <a:off x="6094081" y="5869947"/>
            <a:ext cx="3327185" cy="3327185"/>
          </a:xfrm>
          <a:prstGeom prst="rect">
            <a:avLst/>
          </a:prstGeom>
        </p:spPr>
      </p:pic>
      <p:sp>
        <p:nvSpPr>
          <p:cNvPr name="TextBox 10" id="10"/>
          <p:cNvSpPr txBox="true"/>
          <p:nvPr/>
        </p:nvSpPr>
        <p:spPr>
          <a:xfrm rot="0">
            <a:off x="0"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DECISION TREES</a:t>
            </a:r>
          </a:p>
        </p:txBody>
      </p:sp>
      <p:sp>
        <p:nvSpPr>
          <p:cNvPr name="TextBox 11" id="11"/>
          <p:cNvSpPr txBox="true"/>
          <p:nvPr/>
        </p:nvSpPr>
        <p:spPr>
          <a:xfrm rot="0">
            <a:off x="4304108"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RANDOM FOREST</a:t>
            </a:r>
          </a:p>
        </p:txBody>
      </p:sp>
      <p:sp>
        <p:nvSpPr>
          <p:cNvPr name="TextBox 12" id="12"/>
          <p:cNvSpPr txBox="true"/>
          <p:nvPr/>
        </p:nvSpPr>
        <p:spPr>
          <a:xfrm rot="0">
            <a:off x="8863890" y="5143500"/>
            <a:ext cx="5835562" cy="812306"/>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MULTINOMIAL LOGISTIC REGRESSION</a:t>
            </a:r>
          </a:p>
        </p:txBody>
      </p:sp>
      <p:sp>
        <p:nvSpPr>
          <p:cNvPr name="TextBox 13" id="13"/>
          <p:cNvSpPr txBox="true"/>
          <p:nvPr/>
        </p:nvSpPr>
        <p:spPr>
          <a:xfrm rot="0">
            <a:off x="13446869" y="5124450"/>
            <a:ext cx="5276580" cy="810649"/>
          </a:xfrm>
          <a:prstGeom prst="rect">
            <a:avLst/>
          </a:prstGeom>
        </p:spPr>
        <p:txBody>
          <a:bodyPr anchor="t" rtlCol="false" tIns="0" lIns="0" bIns="0" rIns="0">
            <a:spAutoFit/>
          </a:bodyPr>
          <a:lstStyle/>
          <a:p>
            <a:pPr algn="ctr">
              <a:lnSpc>
                <a:spcPts val="3201"/>
              </a:lnSpc>
            </a:pPr>
            <a:r>
              <a:rPr lang="en-US" sz="2624">
                <a:solidFill>
                  <a:srgbClr val="404040"/>
                </a:solidFill>
                <a:latin typeface="Now Bold"/>
              </a:rPr>
              <a:t>K-NEAREST</a:t>
            </a:r>
          </a:p>
          <a:p>
            <a:pPr algn="ctr">
              <a:lnSpc>
                <a:spcPts val="3201"/>
              </a:lnSpc>
              <a:spcBef>
                <a:spcPct val="0"/>
              </a:spcBef>
            </a:pPr>
            <a:r>
              <a:rPr lang="en-US" sz="2624">
                <a:solidFill>
                  <a:srgbClr val="404040"/>
                </a:solidFill>
                <a:latin typeface="Now Bold"/>
              </a:rPr>
              <a:t> NEIGHBORS</a:t>
            </a:r>
          </a:p>
        </p:txBody>
      </p:sp>
      <p:sp>
        <p:nvSpPr>
          <p:cNvPr name="TextBox 14" id="14"/>
          <p:cNvSpPr txBox="true"/>
          <p:nvPr/>
        </p:nvSpPr>
        <p:spPr>
          <a:xfrm rot="0">
            <a:off x="171346" y="9177040"/>
            <a:ext cx="5835562" cy="812306"/>
          </a:xfrm>
          <a:prstGeom prst="rect">
            <a:avLst/>
          </a:prstGeom>
        </p:spPr>
        <p:txBody>
          <a:bodyPr anchor="t" rtlCol="false" tIns="0" lIns="0" bIns="0" rIns="0">
            <a:spAutoFit/>
          </a:bodyPr>
          <a:lstStyle/>
          <a:p>
            <a:pPr algn="ctr">
              <a:lnSpc>
                <a:spcPts val="3287"/>
              </a:lnSpc>
            </a:pPr>
            <a:r>
              <a:rPr lang="en-US" sz="2694">
                <a:solidFill>
                  <a:srgbClr val="404040"/>
                </a:solidFill>
                <a:latin typeface="Now Bold"/>
              </a:rPr>
              <a:t>LINEAR DISCRIMINANT</a:t>
            </a:r>
          </a:p>
          <a:p>
            <a:pPr algn="ctr">
              <a:lnSpc>
                <a:spcPts val="3287"/>
              </a:lnSpc>
              <a:spcBef>
                <a:spcPct val="0"/>
              </a:spcBef>
            </a:pPr>
            <a:r>
              <a:rPr lang="en-US" sz="2694">
                <a:solidFill>
                  <a:srgbClr val="404040"/>
                </a:solidFill>
                <a:latin typeface="Now Bold"/>
              </a:rPr>
              <a:t> ANALYSIS</a:t>
            </a:r>
          </a:p>
        </p:txBody>
      </p:sp>
      <p:sp>
        <p:nvSpPr>
          <p:cNvPr name="TextBox 15" id="15"/>
          <p:cNvSpPr txBox="true"/>
          <p:nvPr/>
        </p:nvSpPr>
        <p:spPr>
          <a:xfrm rot="0">
            <a:off x="4783530" y="9177040"/>
            <a:ext cx="5835562" cy="812306"/>
          </a:xfrm>
          <a:prstGeom prst="rect">
            <a:avLst/>
          </a:prstGeom>
        </p:spPr>
        <p:txBody>
          <a:bodyPr anchor="t" rtlCol="false" tIns="0" lIns="0" bIns="0" rIns="0">
            <a:spAutoFit/>
          </a:bodyPr>
          <a:lstStyle/>
          <a:p>
            <a:pPr algn="ctr">
              <a:lnSpc>
                <a:spcPts val="3287"/>
              </a:lnSpc>
            </a:pPr>
            <a:r>
              <a:rPr lang="en-US" sz="2694">
                <a:solidFill>
                  <a:srgbClr val="404040"/>
                </a:solidFill>
                <a:latin typeface="Now Bold"/>
              </a:rPr>
              <a:t> SUPPORT VECTOR </a:t>
            </a:r>
          </a:p>
          <a:p>
            <a:pPr algn="ctr">
              <a:lnSpc>
                <a:spcPts val="3287"/>
              </a:lnSpc>
              <a:spcBef>
                <a:spcPct val="0"/>
              </a:spcBef>
            </a:pPr>
            <a:r>
              <a:rPr lang="en-US" sz="2694">
                <a:solidFill>
                  <a:srgbClr val="404040"/>
                </a:solidFill>
                <a:latin typeface="Now Bold"/>
              </a:rPr>
              <a:t>MACHINE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686140" y="2701936"/>
            <a:ext cx="17987288" cy="6145825"/>
          </a:xfrm>
          <a:prstGeom prst="rect">
            <a:avLst/>
          </a:prstGeom>
        </p:spPr>
        <p:txBody>
          <a:bodyPr anchor="t" rtlCol="false" tIns="0" lIns="0" bIns="0" rIns="0">
            <a:spAutoFit/>
          </a:bodyPr>
          <a:lstStyle/>
          <a:p>
            <a:pPr>
              <a:lnSpc>
                <a:spcPts val="3518"/>
              </a:lnSpc>
            </a:pPr>
            <a:r>
              <a:rPr lang="en-US" sz="2883">
                <a:solidFill>
                  <a:srgbClr val="404040"/>
                </a:solidFill>
                <a:latin typeface="Now"/>
              </a:rPr>
              <a:t>The provided information describes the performance of the different machine learning models: Decision Tree, Random Forest, and k-Nearest Neighbors (KNN). </a:t>
            </a:r>
          </a:p>
          <a:p>
            <a:pPr marL="622587" indent="-311294" lvl="1">
              <a:lnSpc>
                <a:spcPts val="3518"/>
              </a:lnSpc>
              <a:buFont typeface="Arial"/>
              <a:buChar char="•"/>
            </a:pPr>
            <a:r>
              <a:rPr lang="en-US" sz="2883">
                <a:solidFill>
                  <a:srgbClr val="404040"/>
                </a:solidFill>
                <a:latin typeface="Now"/>
              </a:rPr>
              <a:t>Decision Tree (Accuracy: 76%): The Decision Tree model achieved an accuracy of 76%. </a:t>
            </a:r>
          </a:p>
          <a:p>
            <a:pPr marL="622587" indent="-311294" lvl="1">
              <a:lnSpc>
                <a:spcPts val="3518"/>
              </a:lnSpc>
              <a:buFont typeface="Arial"/>
              <a:buChar char="•"/>
            </a:pPr>
            <a:r>
              <a:rPr lang="en-US" sz="2883">
                <a:solidFill>
                  <a:srgbClr val="404040"/>
                </a:solidFill>
                <a:latin typeface="Now"/>
              </a:rPr>
              <a:t>Random Forest (Accuracy: 84%): The Random Forest model outperformed the Decision Tree, exhibiting a higher accuracy of 84%. Additionally, it showed consistent excellence across precision, recall, and F1-scores. This suggests that Random Forest provides a more robust and reliable prediction, making it a favorable choice compared to the Decision Tree.</a:t>
            </a:r>
          </a:p>
          <a:p>
            <a:pPr marL="622587" indent="-311294" lvl="1">
              <a:lnSpc>
                <a:spcPts val="3518"/>
              </a:lnSpc>
              <a:buFont typeface="Arial"/>
              <a:buChar char="•"/>
            </a:pPr>
            <a:r>
              <a:rPr lang="en-US" sz="2883">
                <a:solidFill>
                  <a:srgbClr val="404040"/>
                </a:solidFill>
                <a:latin typeface="Now"/>
              </a:rPr>
              <a:t>we can </a:t>
            </a:r>
            <a:r>
              <a:rPr lang="en-US" sz="2883">
                <a:solidFill>
                  <a:srgbClr val="404040"/>
                </a:solidFill>
                <a:latin typeface="Now"/>
              </a:rPr>
              <a:t> infer that the Random Forest model outperformed the Decision Tree and k-Nearest Neighbors models in terms of accuracy, precision, recall, and F1-scores. The Random Forest model achieved an accuracy of 84% and demonstrated consistent excellence across various performance metrics.</a:t>
            </a:r>
          </a:p>
          <a:p>
            <a:pPr>
              <a:lnSpc>
                <a:spcPts val="3518"/>
              </a:lnSpc>
            </a:pPr>
          </a:p>
          <a:p>
            <a:pPr>
              <a:lnSpc>
                <a:spcPts val="3518"/>
              </a:lnSpc>
              <a:spcBef>
                <a:spcPct val="0"/>
              </a:spcBef>
            </a:pPr>
            <a:r>
              <a:rPr lang="en-US" sz="2883">
                <a:solidFill>
                  <a:srgbClr val="404040"/>
                </a:solidFill>
                <a:latin typeface="Now"/>
              </a:rPr>
              <a:t>Therefore, from the models evaluated, the Random Forest appears to be a better choice for the specific task or application at hand. </a:t>
            </a:r>
          </a:p>
        </p:txBody>
      </p:sp>
      <p:sp>
        <p:nvSpPr>
          <p:cNvPr name="Freeform 3" id="3"/>
          <p:cNvSpPr/>
          <p:nvPr/>
        </p:nvSpPr>
        <p:spPr>
          <a:xfrm flipH="false" flipV="false" rot="0">
            <a:off x="1216422" y="181270"/>
            <a:ext cx="1252079" cy="1694861"/>
          </a:xfrm>
          <a:custGeom>
            <a:avLst/>
            <a:gdLst/>
            <a:ahLst/>
            <a:cxnLst/>
            <a:rect r="r" b="b" t="t" l="l"/>
            <a:pathLst>
              <a:path h="1694861" w="1252079">
                <a:moveTo>
                  <a:pt x="0" y="0"/>
                </a:moveTo>
                <a:lnTo>
                  <a:pt x="1252078" y="0"/>
                </a:lnTo>
                <a:lnTo>
                  <a:pt x="1252078" y="1694860"/>
                </a:lnTo>
                <a:lnTo>
                  <a:pt x="0" y="1694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42461" y="979661"/>
            <a:ext cx="13865677" cy="897740"/>
          </a:xfrm>
          <a:prstGeom prst="rect">
            <a:avLst/>
          </a:prstGeom>
        </p:spPr>
        <p:txBody>
          <a:bodyPr anchor="t" rtlCol="false" tIns="0" lIns="0" bIns="0" rIns="0">
            <a:spAutoFit/>
          </a:bodyPr>
          <a:lstStyle/>
          <a:p>
            <a:pPr algn="ctr">
              <a:lnSpc>
                <a:spcPts val="7087"/>
              </a:lnSpc>
              <a:spcBef>
                <a:spcPct val="0"/>
              </a:spcBef>
            </a:pPr>
            <a:r>
              <a:rPr lang="en-US" sz="5809">
                <a:solidFill>
                  <a:srgbClr val="404040"/>
                </a:solidFill>
                <a:latin typeface="Now Bold"/>
              </a:rPr>
              <a:t>CHOOSING OF BEST BASE MODEL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3410146"/>
            <a:ext cx="15693418" cy="8144367"/>
          </a:xfrm>
          <a:prstGeom prst="rect">
            <a:avLst/>
          </a:prstGeom>
        </p:spPr>
        <p:txBody>
          <a:bodyPr anchor="t" rtlCol="false" tIns="0" lIns="0" bIns="0" rIns="0">
            <a:spAutoFit/>
          </a:bodyPr>
          <a:lstStyle/>
          <a:p>
            <a:pPr>
              <a:lnSpc>
                <a:spcPts val="4338"/>
              </a:lnSpc>
            </a:pPr>
            <a:r>
              <a:rPr lang="en-US" sz="3556">
                <a:solidFill>
                  <a:srgbClr val="404040"/>
                </a:solidFill>
                <a:latin typeface="Now"/>
              </a:rPr>
              <a:t>The use of the Yeo-Johnson power transformer over Box-Cox is justified for the given models due to its flexibility with non-positive values, offering a broader range of transformations, and being more robust across different data distributions. Yeo-Johnson's ability to handle a mix of positive and non-positive values makes it suitable for diverse datasets, and its broader range of transformations provides flexibility in capturing different data patterns. Additionally, its robustness across various data distributions aligns well with the unpredictable nature of the models, potentially leading to better performance in different scenarios.</a:t>
            </a:r>
          </a:p>
          <a:p>
            <a:pPr>
              <a:lnSpc>
                <a:spcPts val="4338"/>
              </a:lnSpc>
            </a:pPr>
          </a:p>
          <a:p>
            <a:pPr>
              <a:lnSpc>
                <a:spcPts val="4338"/>
              </a:lnSpc>
            </a:pPr>
          </a:p>
          <a:p>
            <a:pPr>
              <a:lnSpc>
                <a:spcPts val="4338"/>
              </a:lnSpc>
            </a:pPr>
          </a:p>
          <a:p>
            <a:pPr>
              <a:lnSpc>
                <a:spcPts val="4338"/>
              </a:lnSpc>
            </a:pPr>
          </a:p>
          <a:p>
            <a:pPr>
              <a:lnSpc>
                <a:spcPts val="4338"/>
              </a:lnSpc>
              <a:spcBef>
                <a:spcPct val="0"/>
              </a:spcBef>
            </a:pPr>
          </a:p>
        </p:txBody>
      </p:sp>
      <p:sp>
        <p:nvSpPr>
          <p:cNvPr name="Freeform 3" id="3"/>
          <p:cNvSpPr/>
          <p:nvPr/>
        </p:nvSpPr>
        <p:spPr>
          <a:xfrm flipH="false" flipV="false" rot="0">
            <a:off x="0" y="1028700"/>
            <a:ext cx="7315200" cy="2112264"/>
          </a:xfrm>
          <a:custGeom>
            <a:avLst/>
            <a:gdLst/>
            <a:ahLst/>
            <a:cxnLst/>
            <a:rect r="r" b="b" t="t" l="l"/>
            <a:pathLst>
              <a:path h="2112264" w="7315200">
                <a:moveTo>
                  <a:pt x="0" y="0"/>
                </a:moveTo>
                <a:lnTo>
                  <a:pt x="7315200" y="0"/>
                </a:lnTo>
                <a:lnTo>
                  <a:pt x="7315200" y="2112264"/>
                </a:lnTo>
                <a:lnTo>
                  <a:pt x="0" y="21122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33180" y="1028700"/>
            <a:ext cx="1009224" cy="1747573"/>
          </a:xfrm>
          <a:custGeom>
            <a:avLst/>
            <a:gdLst/>
            <a:ahLst/>
            <a:cxnLst/>
            <a:rect r="r" b="b" t="t" l="l"/>
            <a:pathLst>
              <a:path h="1747573" w="1009224">
                <a:moveTo>
                  <a:pt x="0" y="0"/>
                </a:moveTo>
                <a:lnTo>
                  <a:pt x="1009224" y="0"/>
                </a:lnTo>
                <a:lnTo>
                  <a:pt x="1009224" y="1747573"/>
                </a:lnTo>
                <a:lnTo>
                  <a:pt x="0" y="17475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704897" y="1631200"/>
            <a:ext cx="12017221" cy="897740"/>
          </a:xfrm>
          <a:prstGeom prst="rect">
            <a:avLst/>
          </a:prstGeom>
        </p:spPr>
        <p:txBody>
          <a:bodyPr anchor="t" rtlCol="false" tIns="0" lIns="0" bIns="0" rIns="0">
            <a:spAutoFit/>
          </a:bodyPr>
          <a:lstStyle/>
          <a:p>
            <a:pPr algn="ctr">
              <a:lnSpc>
                <a:spcPts val="7087"/>
              </a:lnSpc>
              <a:spcBef>
                <a:spcPct val="0"/>
              </a:spcBef>
            </a:pPr>
            <a:r>
              <a:rPr lang="en-US" sz="5809">
                <a:solidFill>
                  <a:srgbClr val="404040"/>
                </a:solidFill>
                <a:latin typeface="Now Bold"/>
              </a:rPr>
              <a:t>POWER TRANSFORMER: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4207458" y="1277989"/>
            <a:ext cx="9049226" cy="887095"/>
          </a:xfrm>
          <a:prstGeom prst="rect">
            <a:avLst/>
          </a:prstGeom>
        </p:spPr>
        <p:txBody>
          <a:bodyPr anchor="t" rtlCol="false" tIns="0" lIns="0" bIns="0" rIns="0">
            <a:spAutoFit/>
          </a:bodyPr>
          <a:lstStyle/>
          <a:p>
            <a:pPr algn="ctr">
              <a:lnSpc>
                <a:spcPts val="7279"/>
              </a:lnSpc>
            </a:pPr>
            <a:r>
              <a:rPr lang="en-US" sz="5199">
                <a:solidFill>
                  <a:srgbClr val="231F20"/>
                </a:solidFill>
                <a:latin typeface="Canva Sans Bold"/>
              </a:rPr>
              <a:t>HYPERPARAMETER TUNING</a:t>
            </a:r>
          </a:p>
        </p:txBody>
      </p:sp>
      <p:sp>
        <p:nvSpPr>
          <p:cNvPr name="TextBox 3" id="3"/>
          <p:cNvSpPr txBox="true"/>
          <p:nvPr/>
        </p:nvSpPr>
        <p:spPr>
          <a:xfrm rot="0">
            <a:off x="0" y="2904533"/>
            <a:ext cx="17915761" cy="5040805"/>
          </a:xfrm>
          <a:prstGeom prst="rect">
            <a:avLst/>
          </a:prstGeom>
        </p:spPr>
        <p:txBody>
          <a:bodyPr anchor="t" rtlCol="false" tIns="0" lIns="0" bIns="0" rIns="0">
            <a:spAutoFit/>
          </a:bodyPr>
          <a:lstStyle/>
          <a:p>
            <a:pPr algn="just" marL="632835" indent="-316418" lvl="1">
              <a:lnSpc>
                <a:spcPts val="3576"/>
              </a:lnSpc>
              <a:buFont typeface="Arial"/>
              <a:buChar char="•"/>
            </a:pPr>
            <a:r>
              <a:rPr lang="en-US" sz="2931">
                <a:solidFill>
                  <a:srgbClr val="231F20"/>
                </a:solidFill>
                <a:latin typeface="Now"/>
              </a:rPr>
              <a:t>Hyperparameter tuning optimizes machine learning model performance by systematically adjusting configuration settings not learned from data.</a:t>
            </a:r>
            <a:r>
              <a:rPr lang="en-US" sz="2931">
                <a:solidFill>
                  <a:srgbClr val="231F20"/>
                </a:solidFill>
                <a:latin typeface="Now"/>
              </a:rPr>
              <a:t>Random Forest appears to be the most accurate among the models. However, the choice of the best model depends on the specific requirements and characteristics of the application, and further exploration, including hyperparameter tuning, could optimize the performance of each model.</a:t>
            </a:r>
          </a:p>
          <a:p>
            <a:pPr algn="just">
              <a:lnSpc>
                <a:spcPts val="7983"/>
              </a:lnSpc>
            </a:pPr>
            <a:r>
              <a:rPr lang="en-US" sz="6544">
                <a:solidFill>
                  <a:srgbClr val="231F20"/>
                </a:solidFill>
                <a:latin typeface="Now"/>
              </a:rPr>
              <a:t>                                                                                                                                                                 </a:t>
            </a:r>
          </a:p>
          <a:p>
            <a:pPr algn="just" marL="632835" indent="-316418" lvl="1">
              <a:lnSpc>
                <a:spcPts val="3576"/>
              </a:lnSpc>
              <a:buFont typeface="Arial"/>
              <a:buChar char="•"/>
            </a:pPr>
            <a:r>
              <a:rPr lang="en-US" sz="2931">
                <a:solidFill>
                  <a:srgbClr val="231F20"/>
                </a:solidFill>
                <a:latin typeface="Now"/>
              </a:rPr>
              <a:t>The best parameters for each model, hyperparameter tuning is typically conducted through techniques like grid search or randomized search Randomized Search CV is a suitable choice for optimizing hyperparameters efficiently. Continue utilizing it for each model to enhance their performance, considering the unique characteristics and requirements of each algorithm.</a:t>
            </a:r>
          </a:p>
        </p:txBody>
      </p:sp>
      <p:sp>
        <p:nvSpPr>
          <p:cNvPr name="Freeform 4" id="4"/>
          <p:cNvSpPr/>
          <p:nvPr/>
        </p:nvSpPr>
        <p:spPr>
          <a:xfrm flipH="false" flipV="false" rot="0">
            <a:off x="15679651" y="-2520318"/>
            <a:ext cx="5216699" cy="5040635"/>
          </a:xfrm>
          <a:custGeom>
            <a:avLst/>
            <a:gdLst/>
            <a:ahLst/>
            <a:cxnLst/>
            <a:rect r="r" b="b" t="t" l="l"/>
            <a:pathLst>
              <a:path h="5040635" w="5216699">
                <a:moveTo>
                  <a:pt x="0" y="0"/>
                </a:moveTo>
                <a:lnTo>
                  <a:pt x="5216698" y="0"/>
                </a:lnTo>
                <a:lnTo>
                  <a:pt x="5216698" y="5040636"/>
                </a:lnTo>
                <a:lnTo>
                  <a:pt x="0" y="5040636"/>
                </a:lnTo>
                <a:lnTo>
                  <a:pt x="0" y="0"/>
                </a:lnTo>
                <a:close/>
              </a:path>
            </a:pathLst>
          </a:custGeom>
          <a:blipFill>
            <a:blip r:embed="rId2"/>
            <a:stretch>
              <a:fillRect l="0" t="0" r="0" b="0"/>
            </a:stretch>
          </a:blipFill>
        </p:spPr>
      </p:sp>
      <p:sp>
        <p:nvSpPr>
          <p:cNvPr name="Freeform 5" id="5"/>
          <p:cNvSpPr/>
          <p:nvPr/>
        </p:nvSpPr>
        <p:spPr>
          <a:xfrm flipH="false" flipV="false" rot="-9701419">
            <a:off x="-1579649" y="8320983"/>
            <a:ext cx="5216699" cy="5040635"/>
          </a:xfrm>
          <a:custGeom>
            <a:avLst/>
            <a:gdLst/>
            <a:ahLst/>
            <a:cxnLst/>
            <a:rect r="r" b="b" t="t" l="l"/>
            <a:pathLst>
              <a:path h="5040635" w="5216699">
                <a:moveTo>
                  <a:pt x="0" y="0"/>
                </a:moveTo>
                <a:lnTo>
                  <a:pt x="5216698" y="0"/>
                </a:lnTo>
                <a:lnTo>
                  <a:pt x="5216698" y="5040635"/>
                </a:lnTo>
                <a:lnTo>
                  <a:pt x="0" y="5040635"/>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019175"/>
            <a:ext cx="12835346"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TUNED MODELS(ACCURACY) :-</a:t>
            </a:r>
            <a:r>
              <a:rPr lang="en-US" sz="4094">
                <a:solidFill>
                  <a:srgbClr val="404040"/>
                </a:solidFill>
                <a:latin typeface="Now Bold"/>
              </a:rPr>
              <a:t> </a:t>
            </a:r>
          </a:p>
        </p:txBody>
      </p:sp>
      <p:pic>
        <p:nvPicPr>
          <p:cNvPr name="Picture 4" id="4"/>
          <p:cNvPicPr>
            <a:picLocks noChangeAspect="true"/>
          </p:cNvPicPr>
          <p:nvPr/>
        </p:nvPicPr>
        <p:blipFill>
          <a:blip r:embed="rId4"/>
          <a:stretch>
            <a:fillRect/>
          </a:stretch>
        </p:blipFill>
        <p:spPr>
          <a:xfrm rot="0">
            <a:off x="1425536" y="1839068"/>
            <a:ext cx="3327185" cy="3327185"/>
          </a:xfrm>
          <a:prstGeom prst="rect">
            <a:avLst/>
          </a:prstGeom>
        </p:spPr>
      </p:pic>
      <p:pic>
        <p:nvPicPr>
          <p:cNvPr name="Picture 5" id="5"/>
          <p:cNvPicPr>
            <a:picLocks noChangeAspect="true"/>
          </p:cNvPicPr>
          <p:nvPr/>
        </p:nvPicPr>
        <p:blipFill>
          <a:blip r:embed="rId5"/>
          <a:stretch>
            <a:fillRect/>
          </a:stretch>
        </p:blipFill>
        <p:spPr>
          <a:xfrm rot="0">
            <a:off x="7230388" y="1839068"/>
            <a:ext cx="3327185" cy="3327185"/>
          </a:xfrm>
          <a:prstGeom prst="rect">
            <a:avLst/>
          </a:prstGeom>
        </p:spPr>
      </p:pic>
      <p:pic>
        <p:nvPicPr>
          <p:cNvPr name="Picture 6" id="6"/>
          <p:cNvPicPr>
            <a:picLocks noChangeAspect="true"/>
          </p:cNvPicPr>
          <p:nvPr/>
        </p:nvPicPr>
        <p:blipFill>
          <a:blip r:embed="rId6"/>
          <a:stretch>
            <a:fillRect/>
          </a:stretch>
        </p:blipFill>
        <p:spPr>
          <a:xfrm rot="0">
            <a:off x="13035241" y="1839068"/>
            <a:ext cx="3327185" cy="3327185"/>
          </a:xfrm>
          <a:prstGeom prst="rect">
            <a:avLst/>
          </a:prstGeom>
        </p:spPr>
      </p:pic>
      <p:pic>
        <p:nvPicPr>
          <p:cNvPr name="Picture 7" id="7"/>
          <p:cNvPicPr>
            <a:picLocks noChangeAspect="true"/>
          </p:cNvPicPr>
          <p:nvPr/>
        </p:nvPicPr>
        <p:blipFill>
          <a:blip r:embed="rId7"/>
          <a:stretch>
            <a:fillRect/>
          </a:stretch>
        </p:blipFill>
        <p:spPr>
          <a:xfrm rot="0">
            <a:off x="1425536" y="5832360"/>
            <a:ext cx="3327185" cy="3327185"/>
          </a:xfrm>
          <a:prstGeom prst="rect">
            <a:avLst/>
          </a:prstGeom>
        </p:spPr>
      </p:pic>
      <p:pic>
        <p:nvPicPr>
          <p:cNvPr name="Picture 8" id="8"/>
          <p:cNvPicPr>
            <a:picLocks noChangeAspect="true"/>
          </p:cNvPicPr>
          <p:nvPr/>
        </p:nvPicPr>
        <p:blipFill>
          <a:blip r:embed="rId8"/>
          <a:stretch>
            <a:fillRect/>
          </a:stretch>
        </p:blipFill>
        <p:spPr>
          <a:xfrm rot="0">
            <a:off x="7230388" y="5869947"/>
            <a:ext cx="3327185" cy="3327185"/>
          </a:xfrm>
          <a:prstGeom prst="rect">
            <a:avLst/>
          </a:prstGeom>
        </p:spPr>
      </p:pic>
      <p:sp>
        <p:nvSpPr>
          <p:cNvPr name="TextBox 9" id="9"/>
          <p:cNvSpPr txBox="true"/>
          <p:nvPr/>
        </p:nvSpPr>
        <p:spPr>
          <a:xfrm rot="0">
            <a:off x="0"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DECISION TREES</a:t>
            </a:r>
          </a:p>
        </p:txBody>
      </p:sp>
      <p:sp>
        <p:nvSpPr>
          <p:cNvPr name="TextBox 10" id="10"/>
          <p:cNvSpPr txBox="true"/>
          <p:nvPr/>
        </p:nvSpPr>
        <p:spPr>
          <a:xfrm rot="0">
            <a:off x="6226219"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RANDOM FOREST</a:t>
            </a:r>
          </a:p>
        </p:txBody>
      </p:sp>
      <p:sp>
        <p:nvSpPr>
          <p:cNvPr name="TextBox 11" id="11"/>
          <p:cNvSpPr txBox="true"/>
          <p:nvPr/>
        </p:nvSpPr>
        <p:spPr>
          <a:xfrm rot="0">
            <a:off x="12182627" y="4930016"/>
            <a:ext cx="5276580" cy="810649"/>
          </a:xfrm>
          <a:prstGeom prst="rect">
            <a:avLst/>
          </a:prstGeom>
        </p:spPr>
        <p:txBody>
          <a:bodyPr anchor="t" rtlCol="false" tIns="0" lIns="0" bIns="0" rIns="0">
            <a:spAutoFit/>
          </a:bodyPr>
          <a:lstStyle/>
          <a:p>
            <a:pPr algn="ctr">
              <a:lnSpc>
                <a:spcPts val="3201"/>
              </a:lnSpc>
            </a:pPr>
            <a:r>
              <a:rPr lang="en-US" sz="2624">
                <a:solidFill>
                  <a:srgbClr val="404040"/>
                </a:solidFill>
                <a:latin typeface="Now Bold"/>
              </a:rPr>
              <a:t>K-NEAREST</a:t>
            </a:r>
          </a:p>
          <a:p>
            <a:pPr algn="ctr">
              <a:lnSpc>
                <a:spcPts val="3201"/>
              </a:lnSpc>
              <a:spcBef>
                <a:spcPct val="0"/>
              </a:spcBef>
            </a:pPr>
            <a:r>
              <a:rPr lang="en-US" sz="2624">
                <a:solidFill>
                  <a:srgbClr val="404040"/>
                </a:solidFill>
                <a:latin typeface="Now Bold"/>
              </a:rPr>
              <a:t> NEIGHBORS</a:t>
            </a:r>
          </a:p>
        </p:txBody>
      </p:sp>
      <p:sp>
        <p:nvSpPr>
          <p:cNvPr name="TextBox 12" id="12"/>
          <p:cNvSpPr txBox="true"/>
          <p:nvPr/>
        </p:nvSpPr>
        <p:spPr>
          <a:xfrm rot="0">
            <a:off x="171346" y="9177040"/>
            <a:ext cx="5835562" cy="812306"/>
          </a:xfrm>
          <a:prstGeom prst="rect">
            <a:avLst/>
          </a:prstGeom>
        </p:spPr>
        <p:txBody>
          <a:bodyPr anchor="t" rtlCol="false" tIns="0" lIns="0" bIns="0" rIns="0">
            <a:spAutoFit/>
          </a:bodyPr>
          <a:lstStyle/>
          <a:p>
            <a:pPr algn="ctr">
              <a:lnSpc>
                <a:spcPts val="3287"/>
              </a:lnSpc>
            </a:pPr>
            <a:r>
              <a:rPr lang="en-US" sz="2694">
                <a:solidFill>
                  <a:srgbClr val="404040"/>
                </a:solidFill>
                <a:latin typeface="Now Bold"/>
              </a:rPr>
              <a:t>LINEAR DISCRIMINANT</a:t>
            </a:r>
          </a:p>
          <a:p>
            <a:pPr algn="ctr">
              <a:lnSpc>
                <a:spcPts val="3287"/>
              </a:lnSpc>
              <a:spcBef>
                <a:spcPct val="0"/>
              </a:spcBef>
            </a:pPr>
            <a:r>
              <a:rPr lang="en-US" sz="2694">
                <a:solidFill>
                  <a:srgbClr val="404040"/>
                </a:solidFill>
                <a:latin typeface="Now Bold"/>
              </a:rPr>
              <a:t> ANALYSIS</a:t>
            </a:r>
          </a:p>
        </p:txBody>
      </p:sp>
      <p:sp>
        <p:nvSpPr>
          <p:cNvPr name="TextBox 13" id="13"/>
          <p:cNvSpPr txBox="true"/>
          <p:nvPr/>
        </p:nvSpPr>
        <p:spPr>
          <a:xfrm rot="0">
            <a:off x="5976199" y="9177040"/>
            <a:ext cx="5835562" cy="812306"/>
          </a:xfrm>
          <a:prstGeom prst="rect">
            <a:avLst/>
          </a:prstGeom>
        </p:spPr>
        <p:txBody>
          <a:bodyPr anchor="t" rtlCol="false" tIns="0" lIns="0" bIns="0" rIns="0">
            <a:spAutoFit/>
          </a:bodyPr>
          <a:lstStyle/>
          <a:p>
            <a:pPr algn="ctr">
              <a:lnSpc>
                <a:spcPts val="3287"/>
              </a:lnSpc>
            </a:pPr>
            <a:r>
              <a:rPr lang="en-US" sz="2694">
                <a:solidFill>
                  <a:srgbClr val="404040"/>
                </a:solidFill>
                <a:latin typeface="Now Bold"/>
              </a:rPr>
              <a:t> SUPPORT VECTOR </a:t>
            </a:r>
          </a:p>
          <a:p>
            <a:pPr algn="ctr">
              <a:lnSpc>
                <a:spcPts val="3287"/>
              </a:lnSpc>
              <a:spcBef>
                <a:spcPct val="0"/>
              </a:spcBef>
            </a:pPr>
            <a:r>
              <a:rPr lang="en-US" sz="2694">
                <a:solidFill>
                  <a:srgbClr val="404040"/>
                </a:solidFill>
                <a:latin typeface="Now Bold"/>
              </a:rPr>
              <a:t>MACHINE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019175"/>
            <a:ext cx="13312506"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TUNED MODELS(ACCURACY) FOR TRAINING :-</a:t>
            </a:r>
            <a:r>
              <a:rPr lang="en-US" sz="4094">
                <a:solidFill>
                  <a:srgbClr val="404040"/>
                </a:solidFill>
                <a:latin typeface="Now Bold"/>
              </a:rPr>
              <a:t> </a:t>
            </a:r>
          </a:p>
        </p:txBody>
      </p:sp>
      <p:pic>
        <p:nvPicPr>
          <p:cNvPr name="Picture 4" id="4"/>
          <p:cNvPicPr>
            <a:picLocks noChangeAspect="true"/>
          </p:cNvPicPr>
          <p:nvPr/>
        </p:nvPicPr>
        <p:blipFill>
          <a:blip r:embed="rId4"/>
          <a:stretch>
            <a:fillRect/>
          </a:stretch>
        </p:blipFill>
        <p:spPr>
          <a:xfrm rot="0">
            <a:off x="1425536" y="1839068"/>
            <a:ext cx="3327185" cy="3327185"/>
          </a:xfrm>
          <a:prstGeom prst="rect">
            <a:avLst/>
          </a:prstGeom>
        </p:spPr>
      </p:pic>
      <p:pic>
        <p:nvPicPr>
          <p:cNvPr name="Picture 5" id="5"/>
          <p:cNvPicPr>
            <a:picLocks noChangeAspect="true"/>
          </p:cNvPicPr>
          <p:nvPr/>
        </p:nvPicPr>
        <p:blipFill>
          <a:blip r:embed="rId5"/>
          <a:stretch>
            <a:fillRect/>
          </a:stretch>
        </p:blipFill>
        <p:spPr>
          <a:xfrm rot="0">
            <a:off x="7230388" y="1839068"/>
            <a:ext cx="3327185" cy="3327185"/>
          </a:xfrm>
          <a:prstGeom prst="rect">
            <a:avLst/>
          </a:prstGeom>
        </p:spPr>
      </p:pic>
      <p:pic>
        <p:nvPicPr>
          <p:cNvPr name="Picture 6" id="6"/>
          <p:cNvPicPr>
            <a:picLocks noChangeAspect="true"/>
          </p:cNvPicPr>
          <p:nvPr/>
        </p:nvPicPr>
        <p:blipFill>
          <a:blip r:embed="rId6"/>
          <a:stretch>
            <a:fillRect/>
          </a:stretch>
        </p:blipFill>
        <p:spPr>
          <a:xfrm rot="0">
            <a:off x="13035241" y="1839068"/>
            <a:ext cx="3327185" cy="3327185"/>
          </a:xfrm>
          <a:prstGeom prst="rect">
            <a:avLst/>
          </a:prstGeom>
        </p:spPr>
      </p:pic>
      <p:pic>
        <p:nvPicPr>
          <p:cNvPr name="Picture 7" id="7"/>
          <p:cNvPicPr>
            <a:picLocks noChangeAspect="true"/>
          </p:cNvPicPr>
          <p:nvPr/>
        </p:nvPicPr>
        <p:blipFill>
          <a:blip r:embed="rId7"/>
          <a:stretch>
            <a:fillRect/>
          </a:stretch>
        </p:blipFill>
        <p:spPr>
          <a:xfrm rot="0">
            <a:off x="1425536" y="5832360"/>
            <a:ext cx="3327185" cy="3327185"/>
          </a:xfrm>
          <a:prstGeom prst="rect">
            <a:avLst/>
          </a:prstGeom>
        </p:spPr>
      </p:pic>
      <p:pic>
        <p:nvPicPr>
          <p:cNvPr name="Picture 8" id="8"/>
          <p:cNvPicPr>
            <a:picLocks noChangeAspect="true"/>
          </p:cNvPicPr>
          <p:nvPr/>
        </p:nvPicPr>
        <p:blipFill>
          <a:blip r:embed="rId8"/>
          <a:stretch>
            <a:fillRect/>
          </a:stretch>
        </p:blipFill>
        <p:spPr>
          <a:xfrm rot="0">
            <a:off x="7230388" y="5869947"/>
            <a:ext cx="3327185" cy="3327185"/>
          </a:xfrm>
          <a:prstGeom prst="rect">
            <a:avLst/>
          </a:prstGeom>
        </p:spPr>
      </p:pic>
      <p:sp>
        <p:nvSpPr>
          <p:cNvPr name="TextBox 9" id="9"/>
          <p:cNvSpPr txBox="true"/>
          <p:nvPr/>
        </p:nvSpPr>
        <p:spPr>
          <a:xfrm rot="0">
            <a:off x="0"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DECISION TREES</a:t>
            </a:r>
          </a:p>
        </p:txBody>
      </p:sp>
      <p:sp>
        <p:nvSpPr>
          <p:cNvPr name="TextBox 10" id="10"/>
          <p:cNvSpPr txBox="true"/>
          <p:nvPr/>
        </p:nvSpPr>
        <p:spPr>
          <a:xfrm rot="0">
            <a:off x="6226219"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RANDOM FOREST</a:t>
            </a:r>
          </a:p>
        </p:txBody>
      </p:sp>
      <p:sp>
        <p:nvSpPr>
          <p:cNvPr name="TextBox 11" id="11"/>
          <p:cNvSpPr txBox="true"/>
          <p:nvPr/>
        </p:nvSpPr>
        <p:spPr>
          <a:xfrm rot="0">
            <a:off x="12182627" y="4930016"/>
            <a:ext cx="5276580" cy="810649"/>
          </a:xfrm>
          <a:prstGeom prst="rect">
            <a:avLst/>
          </a:prstGeom>
        </p:spPr>
        <p:txBody>
          <a:bodyPr anchor="t" rtlCol="false" tIns="0" lIns="0" bIns="0" rIns="0">
            <a:spAutoFit/>
          </a:bodyPr>
          <a:lstStyle/>
          <a:p>
            <a:pPr algn="ctr">
              <a:lnSpc>
                <a:spcPts val="3201"/>
              </a:lnSpc>
            </a:pPr>
            <a:r>
              <a:rPr lang="en-US" sz="2624">
                <a:solidFill>
                  <a:srgbClr val="404040"/>
                </a:solidFill>
                <a:latin typeface="Now Bold"/>
              </a:rPr>
              <a:t>K-NEAREST</a:t>
            </a:r>
          </a:p>
          <a:p>
            <a:pPr algn="ctr">
              <a:lnSpc>
                <a:spcPts val="3201"/>
              </a:lnSpc>
              <a:spcBef>
                <a:spcPct val="0"/>
              </a:spcBef>
            </a:pPr>
            <a:r>
              <a:rPr lang="en-US" sz="2624">
                <a:solidFill>
                  <a:srgbClr val="404040"/>
                </a:solidFill>
                <a:latin typeface="Now Bold"/>
              </a:rPr>
              <a:t> NEIGHBORS</a:t>
            </a:r>
          </a:p>
        </p:txBody>
      </p:sp>
      <p:sp>
        <p:nvSpPr>
          <p:cNvPr name="TextBox 12" id="12"/>
          <p:cNvSpPr txBox="true"/>
          <p:nvPr/>
        </p:nvSpPr>
        <p:spPr>
          <a:xfrm rot="0">
            <a:off x="171346" y="9177040"/>
            <a:ext cx="5835562" cy="812306"/>
          </a:xfrm>
          <a:prstGeom prst="rect">
            <a:avLst/>
          </a:prstGeom>
        </p:spPr>
        <p:txBody>
          <a:bodyPr anchor="t" rtlCol="false" tIns="0" lIns="0" bIns="0" rIns="0">
            <a:spAutoFit/>
          </a:bodyPr>
          <a:lstStyle/>
          <a:p>
            <a:pPr algn="ctr">
              <a:lnSpc>
                <a:spcPts val="3287"/>
              </a:lnSpc>
            </a:pPr>
            <a:r>
              <a:rPr lang="en-US" sz="2694">
                <a:solidFill>
                  <a:srgbClr val="404040"/>
                </a:solidFill>
                <a:latin typeface="Now Bold"/>
              </a:rPr>
              <a:t>LINEAR DISCRIMINANT</a:t>
            </a:r>
          </a:p>
          <a:p>
            <a:pPr algn="ctr">
              <a:lnSpc>
                <a:spcPts val="3287"/>
              </a:lnSpc>
              <a:spcBef>
                <a:spcPct val="0"/>
              </a:spcBef>
            </a:pPr>
            <a:r>
              <a:rPr lang="en-US" sz="2694">
                <a:solidFill>
                  <a:srgbClr val="404040"/>
                </a:solidFill>
                <a:latin typeface="Now Bold"/>
              </a:rPr>
              <a:t> ANALYSIS</a:t>
            </a:r>
          </a:p>
        </p:txBody>
      </p:sp>
      <p:sp>
        <p:nvSpPr>
          <p:cNvPr name="TextBox 13" id="13"/>
          <p:cNvSpPr txBox="true"/>
          <p:nvPr/>
        </p:nvSpPr>
        <p:spPr>
          <a:xfrm rot="0">
            <a:off x="5976199" y="9177040"/>
            <a:ext cx="5835562" cy="812306"/>
          </a:xfrm>
          <a:prstGeom prst="rect">
            <a:avLst/>
          </a:prstGeom>
        </p:spPr>
        <p:txBody>
          <a:bodyPr anchor="t" rtlCol="false" tIns="0" lIns="0" bIns="0" rIns="0">
            <a:spAutoFit/>
          </a:bodyPr>
          <a:lstStyle/>
          <a:p>
            <a:pPr algn="ctr">
              <a:lnSpc>
                <a:spcPts val="3287"/>
              </a:lnSpc>
            </a:pPr>
            <a:r>
              <a:rPr lang="en-US" sz="2694">
                <a:solidFill>
                  <a:srgbClr val="404040"/>
                </a:solidFill>
                <a:latin typeface="Now Bold"/>
              </a:rPr>
              <a:t> SUPPORT VECTOR </a:t>
            </a:r>
          </a:p>
          <a:p>
            <a:pPr algn="ctr">
              <a:lnSpc>
                <a:spcPts val="3287"/>
              </a:lnSpc>
              <a:spcBef>
                <a:spcPct val="0"/>
              </a:spcBef>
            </a:pPr>
            <a:r>
              <a:rPr lang="en-US" sz="2694">
                <a:solidFill>
                  <a:srgbClr val="404040"/>
                </a:solidFill>
                <a:latin typeface="Now Bold"/>
              </a:rPr>
              <a:t>MACHINE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243921" y="2894260"/>
            <a:ext cx="15800158" cy="4088906"/>
          </a:xfrm>
          <a:prstGeom prst="rect">
            <a:avLst/>
          </a:prstGeom>
        </p:spPr>
        <p:txBody>
          <a:bodyPr anchor="t" rtlCol="false" tIns="0" lIns="0" bIns="0" rIns="0">
            <a:spAutoFit/>
          </a:bodyPr>
          <a:lstStyle/>
          <a:p>
            <a:pPr marL="581750" indent="-290875" lvl="1">
              <a:lnSpc>
                <a:spcPts val="3287"/>
              </a:lnSpc>
              <a:buFont typeface="Arial"/>
              <a:buChar char="•"/>
            </a:pPr>
            <a:r>
              <a:rPr lang="en-US" sz="2694">
                <a:solidFill>
                  <a:srgbClr val="000000"/>
                </a:solidFill>
                <a:latin typeface="Now"/>
              </a:rPr>
              <a:t>EVEN AFTER EMPLOYING PRUNING TECHNIQUES TO MITIGATE OVERFITTING BY REDUCING LEAF NODES AND THEIR DEPTH, THE MODEL'S PERFORMANCE ON THE TESTING SET REMAINS AT 81%, COMPARED TO A HIGH TRAINING SET ACCURACY OF 98%. DESPITE THE EFFORT TO OPTIMIZE THROUGH PRUNING, THE MARGINAL IMPROVEMENT SUGGESTS CHALLENGES IN ACHIEVING A BETTER BALANCE BETWEEN MODEL COMPLEXITY AND GENERALIZATION. CONSEQUENTLY, THESE RESULTS LEAD US TO DESIGNATE THIS MODEL, POST-PRUNING, AS OUR FINAL ITERATION. ONGOING MONITORING AND POTENTIAL EXPLORATION OF ALTERNATIVE APPROACHES MAY BE WARRANTED TO FURTHER ENHANCE ITS STABILITY AND OVERALL PERFORMANCE.</a:t>
            </a:r>
          </a:p>
          <a:p>
            <a:pPr>
              <a:lnSpc>
                <a:spcPts val="3287"/>
              </a:lnSpc>
            </a:pPr>
          </a:p>
        </p:txBody>
      </p:sp>
      <p:sp>
        <p:nvSpPr>
          <p:cNvPr name="Freeform 3" id="3"/>
          <p:cNvSpPr/>
          <p:nvPr/>
        </p:nvSpPr>
        <p:spPr>
          <a:xfrm flipH="false" flipV="false" rot="0">
            <a:off x="15347470" y="-1882059"/>
            <a:ext cx="5216699" cy="5040635"/>
          </a:xfrm>
          <a:custGeom>
            <a:avLst/>
            <a:gdLst/>
            <a:ahLst/>
            <a:cxnLst/>
            <a:rect r="r" b="b" t="t" l="l"/>
            <a:pathLst>
              <a:path h="5040635" w="5216699">
                <a:moveTo>
                  <a:pt x="0" y="0"/>
                </a:moveTo>
                <a:lnTo>
                  <a:pt x="5216699" y="0"/>
                </a:lnTo>
                <a:lnTo>
                  <a:pt x="5216699" y="5040635"/>
                </a:lnTo>
                <a:lnTo>
                  <a:pt x="0" y="5040635"/>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98219" y="1419284"/>
            <a:ext cx="17634152" cy="1010974"/>
          </a:xfrm>
          <a:custGeom>
            <a:avLst/>
            <a:gdLst/>
            <a:ahLst/>
            <a:cxnLst/>
            <a:rect r="r" b="b" t="t" l="l"/>
            <a:pathLst>
              <a:path h="1010974" w="17634152">
                <a:moveTo>
                  <a:pt x="0" y="0"/>
                </a:moveTo>
                <a:lnTo>
                  <a:pt x="17634153" y="0"/>
                </a:lnTo>
                <a:lnTo>
                  <a:pt x="17634153" y="1010974"/>
                </a:lnTo>
                <a:lnTo>
                  <a:pt x="0" y="1010974"/>
                </a:lnTo>
                <a:lnTo>
                  <a:pt x="0" y="0"/>
                </a:lnTo>
                <a:close/>
              </a:path>
            </a:pathLst>
          </a:custGeom>
          <a:blipFill>
            <a:blip r:embed="rId2"/>
            <a:stretch>
              <a:fillRect l="0" t="-5041" r="-2043" b="-5041"/>
            </a:stretch>
          </a:blipFill>
        </p:spPr>
      </p:sp>
      <p:sp>
        <p:nvSpPr>
          <p:cNvPr name="Freeform 3" id="3"/>
          <p:cNvSpPr/>
          <p:nvPr/>
        </p:nvSpPr>
        <p:spPr>
          <a:xfrm flipH="false" flipV="false" rot="0">
            <a:off x="298219" y="3211883"/>
            <a:ext cx="17417431" cy="963508"/>
          </a:xfrm>
          <a:custGeom>
            <a:avLst/>
            <a:gdLst/>
            <a:ahLst/>
            <a:cxnLst/>
            <a:rect r="r" b="b" t="t" l="l"/>
            <a:pathLst>
              <a:path h="963508" w="17417431">
                <a:moveTo>
                  <a:pt x="0" y="0"/>
                </a:moveTo>
                <a:lnTo>
                  <a:pt x="17417431" y="0"/>
                </a:lnTo>
                <a:lnTo>
                  <a:pt x="17417431" y="963508"/>
                </a:lnTo>
                <a:lnTo>
                  <a:pt x="0" y="963508"/>
                </a:lnTo>
                <a:lnTo>
                  <a:pt x="0" y="0"/>
                </a:lnTo>
                <a:close/>
              </a:path>
            </a:pathLst>
          </a:custGeom>
          <a:blipFill>
            <a:blip r:embed="rId3"/>
            <a:stretch>
              <a:fillRect l="-26345" t="-62403" r="0" b="-4483"/>
            </a:stretch>
          </a:blipFill>
        </p:spPr>
      </p:sp>
      <p:sp>
        <p:nvSpPr>
          <p:cNvPr name="Freeform 4" id="4"/>
          <p:cNvSpPr/>
          <p:nvPr/>
        </p:nvSpPr>
        <p:spPr>
          <a:xfrm flipH="false" flipV="false" rot="0">
            <a:off x="326924" y="4686807"/>
            <a:ext cx="15775250" cy="913385"/>
          </a:xfrm>
          <a:custGeom>
            <a:avLst/>
            <a:gdLst/>
            <a:ahLst/>
            <a:cxnLst/>
            <a:rect r="r" b="b" t="t" l="l"/>
            <a:pathLst>
              <a:path h="913385" w="15775250">
                <a:moveTo>
                  <a:pt x="0" y="0"/>
                </a:moveTo>
                <a:lnTo>
                  <a:pt x="15775250" y="0"/>
                </a:lnTo>
                <a:lnTo>
                  <a:pt x="15775250" y="913386"/>
                </a:lnTo>
                <a:lnTo>
                  <a:pt x="0" y="913386"/>
                </a:lnTo>
                <a:lnTo>
                  <a:pt x="0" y="0"/>
                </a:lnTo>
                <a:close/>
              </a:path>
            </a:pathLst>
          </a:custGeom>
          <a:blipFill>
            <a:blip r:embed="rId4"/>
            <a:stretch>
              <a:fillRect l="0" t="0" r="0" b="0"/>
            </a:stretch>
          </a:blipFill>
        </p:spPr>
      </p:sp>
      <p:sp>
        <p:nvSpPr>
          <p:cNvPr name="Freeform 5" id="5"/>
          <p:cNvSpPr/>
          <p:nvPr/>
        </p:nvSpPr>
        <p:spPr>
          <a:xfrm flipH="false" flipV="false" rot="0">
            <a:off x="298219" y="6041755"/>
            <a:ext cx="16559464" cy="1025760"/>
          </a:xfrm>
          <a:custGeom>
            <a:avLst/>
            <a:gdLst/>
            <a:ahLst/>
            <a:cxnLst/>
            <a:rect r="r" b="b" t="t" l="l"/>
            <a:pathLst>
              <a:path h="1025760" w="16559464">
                <a:moveTo>
                  <a:pt x="0" y="0"/>
                </a:moveTo>
                <a:lnTo>
                  <a:pt x="16559465" y="0"/>
                </a:lnTo>
                <a:lnTo>
                  <a:pt x="16559465" y="1025761"/>
                </a:lnTo>
                <a:lnTo>
                  <a:pt x="0" y="1025761"/>
                </a:lnTo>
                <a:lnTo>
                  <a:pt x="0" y="0"/>
                </a:lnTo>
                <a:close/>
              </a:path>
            </a:pathLst>
          </a:custGeom>
          <a:blipFill>
            <a:blip r:embed="rId5"/>
            <a:stretch>
              <a:fillRect l="-2961" t="-47254" r="0" b="-3851"/>
            </a:stretch>
          </a:blipFill>
        </p:spPr>
      </p:sp>
      <p:sp>
        <p:nvSpPr>
          <p:cNvPr name="Freeform 6" id="6"/>
          <p:cNvSpPr/>
          <p:nvPr/>
        </p:nvSpPr>
        <p:spPr>
          <a:xfrm flipH="false" flipV="false" rot="0">
            <a:off x="326924" y="7848566"/>
            <a:ext cx="17634152" cy="1140122"/>
          </a:xfrm>
          <a:custGeom>
            <a:avLst/>
            <a:gdLst/>
            <a:ahLst/>
            <a:cxnLst/>
            <a:rect r="r" b="b" t="t" l="l"/>
            <a:pathLst>
              <a:path h="1140122" w="17634152">
                <a:moveTo>
                  <a:pt x="0" y="0"/>
                </a:moveTo>
                <a:lnTo>
                  <a:pt x="17634152" y="0"/>
                </a:lnTo>
                <a:lnTo>
                  <a:pt x="17634152" y="1140122"/>
                </a:lnTo>
                <a:lnTo>
                  <a:pt x="0" y="1140122"/>
                </a:lnTo>
                <a:lnTo>
                  <a:pt x="0" y="0"/>
                </a:lnTo>
                <a:close/>
              </a:path>
            </a:pathLst>
          </a:custGeom>
          <a:blipFill>
            <a:blip r:embed="rId6"/>
            <a:stretch>
              <a:fillRect l="-12233" t="-273" r="0" b="-273"/>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33450"/>
            <a:ext cx="9678840" cy="887095"/>
          </a:xfrm>
          <a:prstGeom prst="rect">
            <a:avLst/>
          </a:prstGeom>
        </p:spPr>
        <p:txBody>
          <a:bodyPr anchor="t" rtlCol="false" tIns="0" lIns="0" bIns="0" rIns="0">
            <a:spAutoFit/>
          </a:bodyPr>
          <a:lstStyle/>
          <a:p>
            <a:pPr algn="ctr">
              <a:lnSpc>
                <a:spcPts val="7279"/>
              </a:lnSpc>
            </a:pPr>
            <a:r>
              <a:rPr lang="en-US" sz="5199">
                <a:solidFill>
                  <a:srgbClr val="404040"/>
                </a:solidFill>
                <a:latin typeface="Canva Sans Bold"/>
              </a:rPr>
              <a:t>Boosting Techniques used :-</a:t>
            </a:r>
          </a:p>
        </p:txBody>
      </p:sp>
      <p:sp>
        <p:nvSpPr>
          <p:cNvPr name="TextBox 3" id="3"/>
          <p:cNvSpPr txBox="true"/>
          <p:nvPr/>
        </p:nvSpPr>
        <p:spPr>
          <a:xfrm rot="0">
            <a:off x="1637758" y="1763395"/>
            <a:ext cx="14022372" cy="8239760"/>
          </a:xfrm>
          <a:prstGeom prst="rect">
            <a:avLst/>
          </a:prstGeom>
        </p:spPr>
        <p:txBody>
          <a:bodyPr anchor="t" rtlCol="false" tIns="0" lIns="0" bIns="0" rIns="0">
            <a:spAutoFit/>
          </a:bodyPr>
          <a:lstStyle/>
          <a:p>
            <a:pPr>
              <a:lnSpc>
                <a:spcPts val="3640"/>
              </a:lnSpc>
            </a:pPr>
          </a:p>
          <a:p>
            <a:pPr marL="561344" indent="-280672" lvl="1">
              <a:lnSpc>
                <a:spcPts val="3640"/>
              </a:lnSpc>
              <a:buFont typeface="Arial"/>
              <a:buChar char="•"/>
            </a:pPr>
            <a:r>
              <a:rPr lang="en-US" sz="2600">
                <a:solidFill>
                  <a:srgbClr val="000000"/>
                </a:solidFill>
                <a:latin typeface="Canva Sans"/>
              </a:rPr>
              <a:t>AdaBoost:</a:t>
            </a:r>
          </a:p>
          <a:p>
            <a:pPr marL="1122688" indent="-374229" lvl="2">
              <a:lnSpc>
                <a:spcPts val="3640"/>
              </a:lnSpc>
              <a:buFont typeface="Arial"/>
              <a:buChar char="⚬"/>
            </a:pPr>
            <a:r>
              <a:rPr lang="en-US" sz="2600">
                <a:solidFill>
                  <a:srgbClr val="000000"/>
                </a:solidFill>
                <a:latin typeface="Canva Sans"/>
              </a:rPr>
              <a:t>Method: Iterative, focus on misclassified.</a:t>
            </a:r>
          </a:p>
          <a:p>
            <a:pPr marL="1122688" indent="-374229" lvl="2">
              <a:lnSpc>
                <a:spcPts val="3640"/>
              </a:lnSpc>
              <a:buFont typeface="Arial"/>
              <a:buChar char="⚬"/>
            </a:pPr>
            <a:r>
              <a:rPr lang="en-US" sz="2600">
                <a:solidFill>
                  <a:srgbClr val="000000"/>
                </a:solidFill>
                <a:latin typeface="Canva Sans"/>
              </a:rPr>
              <a:t>Strength: Aggregates weak learners.</a:t>
            </a:r>
          </a:p>
          <a:p>
            <a:pPr marL="1122688" indent="-374229" lvl="2">
              <a:lnSpc>
                <a:spcPts val="3640"/>
              </a:lnSpc>
              <a:buFont typeface="Arial"/>
              <a:buChar char="⚬"/>
            </a:pPr>
            <a:r>
              <a:rPr lang="en-US" sz="2600">
                <a:solidFill>
                  <a:srgbClr val="000000"/>
                </a:solidFill>
                <a:latin typeface="Canva Sans"/>
              </a:rPr>
              <a:t>Application: Good for diverse weak models.</a:t>
            </a:r>
          </a:p>
          <a:p>
            <a:pPr marL="561344" indent="-280672" lvl="1">
              <a:lnSpc>
                <a:spcPts val="3640"/>
              </a:lnSpc>
              <a:buFont typeface="Arial"/>
              <a:buChar char="•"/>
            </a:pPr>
            <a:r>
              <a:rPr lang="en-US" sz="2600">
                <a:solidFill>
                  <a:srgbClr val="000000"/>
                </a:solidFill>
                <a:latin typeface="Canva Sans"/>
              </a:rPr>
              <a:t>Gradient Boosting:</a:t>
            </a:r>
          </a:p>
          <a:p>
            <a:pPr marL="1122688" indent="-374229" lvl="2">
              <a:lnSpc>
                <a:spcPts val="3640"/>
              </a:lnSpc>
              <a:buFont typeface="Arial"/>
              <a:buChar char="⚬"/>
            </a:pPr>
            <a:r>
              <a:rPr lang="en-US" sz="2600">
                <a:solidFill>
                  <a:srgbClr val="000000"/>
                </a:solidFill>
                <a:latin typeface="Canva Sans"/>
              </a:rPr>
              <a:t>Process: Sequential tree building.</a:t>
            </a:r>
          </a:p>
          <a:p>
            <a:pPr marL="1122688" indent="-374229" lvl="2">
              <a:lnSpc>
                <a:spcPts val="3640"/>
              </a:lnSpc>
              <a:buFont typeface="Arial"/>
              <a:buChar char="⚬"/>
            </a:pPr>
            <a:r>
              <a:rPr lang="en-US" sz="2600">
                <a:solidFill>
                  <a:srgbClr val="000000"/>
                </a:solidFill>
                <a:latin typeface="Canva Sans"/>
              </a:rPr>
              <a:t>Strength: Corrects predecessor's errors.</a:t>
            </a:r>
          </a:p>
          <a:p>
            <a:pPr marL="1122688" indent="-374229" lvl="2">
              <a:lnSpc>
                <a:spcPts val="3640"/>
              </a:lnSpc>
              <a:buFont typeface="Arial"/>
              <a:buChar char="⚬"/>
            </a:pPr>
            <a:r>
              <a:rPr lang="en-US" sz="2600">
                <a:solidFill>
                  <a:srgbClr val="000000"/>
                </a:solidFill>
                <a:latin typeface="Canva Sans"/>
              </a:rPr>
              <a:t>Use Case: Effective on various data types.</a:t>
            </a:r>
          </a:p>
          <a:p>
            <a:pPr marL="582933" indent="-291467" lvl="1">
              <a:lnSpc>
                <a:spcPts val="3780"/>
              </a:lnSpc>
              <a:buFont typeface="Arial"/>
              <a:buChar char="•"/>
            </a:pPr>
            <a:r>
              <a:rPr lang="en-US" sz="2700">
                <a:solidFill>
                  <a:srgbClr val="000000"/>
                </a:solidFill>
                <a:latin typeface="Canva Sans"/>
              </a:rPr>
              <a:t>XGBoost:</a:t>
            </a:r>
          </a:p>
          <a:p>
            <a:pPr marL="1122688" indent="-374229" lvl="2">
              <a:lnSpc>
                <a:spcPts val="3640"/>
              </a:lnSpc>
              <a:buFont typeface="Arial"/>
              <a:buChar char="⚬"/>
            </a:pPr>
            <a:r>
              <a:rPr lang="en-US" sz="2600">
                <a:solidFill>
                  <a:srgbClr val="000000"/>
                </a:solidFill>
                <a:latin typeface="Canva Sans"/>
              </a:rPr>
              <a:t>Features: Scalable, parallelized.</a:t>
            </a:r>
          </a:p>
          <a:p>
            <a:pPr marL="1122688" indent="-374229" lvl="2">
              <a:lnSpc>
                <a:spcPts val="3640"/>
              </a:lnSpc>
              <a:buFont typeface="Arial"/>
              <a:buChar char="⚬"/>
            </a:pPr>
            <a:r>
              <a:rPr lang="en-US" sz="2600">
                <a:solidFill>
                  <a:srgbClr val="000000"/>
                </a:solidFill>
                <a:latin typeface="Canva Sans"/>
              </a:rPr>
              <a:t>Advantage: Handles large datasets efficiently.</a:t>
            </a:r>
          </a:p>
          <a:p>
            <a:pPr marL="1122688" indent="-374229" lvl="2">
              <a:lnSpc>
                <a:spcPts val="3640"/>
              </a:lnSpc>
              <a:buFont typeface="Arial"/>
              <a:buChar char="⚬"/>
            </a:pPr>
            <a:r>
              <a:rPr lang="en-US" sz="2600">
                <a:solidFill>
                  <a:srgbClr val="000000"/>
                </a:solidFill>
                <a:latin typeface="Canva Sans"/>
              </a:rPr>
              <a:t>Popular: Widely used in competitions.</a:t>
            </a:r>
          </a:p>
          <a:p>
            <a:pPr marL="561344" indent="-280672" lvl="1">
              <a:lnSpc>
                <a:spcPts val="3640"/>
              </a:lnSpc>
              <a:buFont typeface="Arial"/>
              <a:buChar char="•"/>
            </a:pPr>
            <a:r>
              <a:rPr lang="en-US" sz="2600">
                <a:solidFill>
                  <a:srgbClr val="000000"/>
                </a:solidFill>
                <a:latin typeface="Canva Sans"/>
              </a:rPr>
              <a:t>LightGBM:</a:t>
            </a:r>
          </a:p>
          <a:p>
            <a:pPr marL="1122688" indent="-374229" lvl="2">
              <a:lnSpc>
                <a:spcPts val="3640"/>
              </a:lnSpc>
              <a:buFont typeface="Arial"/>
              <a:buChar char="⚬"/>
            </a:pPr>
            <a:r>
              <a:rPr lang="en-US" sz="2600">
                <a:solidFill>
                  <a:srgbClr val="000000"/>
                </a:solidFill>
                <a:latin typeface="Canva Sans"/>
              </a:rPr>
              <a:t>Strategy: Leaf-wise tree growth.</a:t>
            </a:r>
          </a:p>
          <a:p>
            <a:pPr marL="1122688" indent="-374229" lvl="2">
              <a:lnSpc>
                <a:spcPts val="3640"/>
              </a:lnSpc>
              <a:buFont typeface="Arial"/>
              <a:buChar char="⚬"/>
            </a:pPr>
            <a:r>
              <a:rPr lang="en-US" sz="2600">
                <a:solidFill>
                  <a:srgbClr val="000000"/>
                </a:solidFill>
                <a:latin typeface="Canva Sans"/>
              </a:rPr>
              <a:t>Efficiency: Handles large datasets, categorical features.</a:t>
            </a:r>
          </a:p>
          <a:p>
            <a:pPr marL="1122688" indent="-374229" lvl="2">
              <a:lnSpc>
                <a:spcPts val="3640"/>
              </a:lnSpc>
              <a:buFont typeface="Arial"/>
              <a:buChar char="⚬"/>
            </a:pPr>
            <a:r>
              <a:rPr lang="en-US" sz="2600">
                <a:solidFill>
                  <a:srgbClr val="000000"/>
                </a:solidFill>
                <a:latin typeface="Canva Sans"/>
              </a:rPr>
              <a:t>Useful: Efficient gradient boosting.</a:t>
            </a:r>
          </a:p>
          <a:p>
            <a:pPr>
              <a:lnSpc>
                <a:spcPts val="3640"/>
              </a:lnSpc>
            </a:pPr>
          </a:p>
        </p:txBody>
      </p:sp>
      <p:sp>
        <p:nvSpPr>
          <p:cNvPr name="Freeform 4" id="4"/>
          <p:cNvSpPr/>
          <p:nvPr/>
        </p:nvSpPr>
        <p:spPr>
          <a:xfrm flipH="false" flipV="false" rot="0">
            <a:off x="14918843" y="-917647"/>
            <a:ext cx="5216699" cy="5040635"/>
          </a:xfrm>
          <a:custGeom>
            <a:avLst/>
            <a:gdLst/>
            <a:ahLst/>
            <a:cxnLst/>
            <a:rect r="r" b="b" t="t" l="l"/>
            <a:pathLst>
              <a:path h="5040635" w="5216699">
                <a:moveTo>
                  <a:pt x="0" y="0"/>
                </a:moveTo>
                <a:lnTo>
                  <a:pt x="5216699" y="0"/>
                </a:lnTo>
                <a:lnTo>
                  <a:pt x="5216699" y="5040635"/>
                </a:lnTo>
                <a:lnTo>
                  <a:pt x="0" y="5040635"/>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2393756" y="1466063"/>
            <a:ext cx="4030461" cy="4050464"/>
          </a:xfrm>
          <a:custGeom>
            <a:avLst/>
            <a:gdLst/>
            <a:ahLst/>
            <a:cxnLst/>
            <a:rect r="r" b="b" t="t" l="l"/>
            <a:pathLst>
              <a:path h="4050464" w="4030461">
                <a:moveTo>
                  <a:pt x="0" y="0"/>
                </a:moveTo>
                <a:lnTo>
                  <a:pt x="4030461" y="0"/>
                </a:lnTo>
                <a:lnTo>
                  <a:pt x="4030461" y="4050463"/>
                </a:lnTo>
                <a:lnTo>
                  <a:pt x="0" y="4050463"/>
                </a:lnTo>
                <a:lnTo>
                  <a:pt x="0" y="0"/>
                </a:lnTo>
                <a:close/>
              </a:path>
            </a:pathLst>
          </a:custGeom>
          <a:blipFill>
            <a:blip r:embed="rId2"/>
            <a:stretch>
              <a:fillRect l="0" t="0" r="0" b="0"/>
            </a:stretch>
          </a:blipFill>
        </p:spPr>
      </p:sp>
      <p:sp>
        <p:nvSpPr>
          <p:cNvPr name="Freeform 3" id="3"/>
          <p:cNvSpPr/>
          <p:nvPr/>
        </p:nvSpPr>
        <p:spPr>
          <a:xfrm flipH="false" flipV="false" rot="0">
            <a:off x="12081065" y="5888995"/>
            <a:ext cx="4468096" cy="4169426"/>
          </a:xfrm>
          <a:custGeom>
            <a:avLst/>
            <a:gdLst/>
            <a:ahLst/>
            <a:cxnLst/>
            <a:rect r="r" b="b" t="t" l="l"/>
            <a:pathLst>
              <a:path h="4169426" w="4468096">
                <a:moveTo>
                  <a:pt x="0" y="0"/>
                </a:moveTo>
                <a:lnTo>
                  <a:pt x="4468096" y="0"/>
                </a:lnTo>
                <a:lnTo>
                  <a:pt x="4468096" y="4169426"/>
                </a:lnTo>
                <a:lnTo>
                  <a:pt x="0" y="4169426"/>
                </a:lnTo>
                <a:lnTo>
                  <a:pt x="0" y="0"/>
                </a:lnTo>
                <a:close/>
              </a:path>
            </a:pathLst>
          </a:custGeom>
          <a:blipFill>
            <a:blip r:embed="rId3"/>
            <a:stretch>
              <a:fillRect l="0" t="-1438" r="0" b="-1438"/>
            </a:stretch>
          </a:blipFill>
        </p:spPr>
      </p:sp>
      <p:sp>
        <p:nvSpPr>
          <p:cNvPr name="TextBox 4" id="4"/>
          <p:cNvSpPr txBox="true"/>
          <p:nvPr/>
        </p:nvSpPr>
        <p:spPr>
          <a:xfrm rot="0">
            <a:off x="462705" y="1685303"/>
            <a:ext cx="9159034" cy="3347732"/>
          </a:xfrm>
          <a:prstGeom prst="rect">
            <a:avLst/>
          </a:prstGeom>
        </p:spPr>
        <p:txBody>
          <a:bodyPr anchor="t" rtlCol="false" tIns="0" lIns="0" bIns="0" rIns="0">
            <a:spAutoFit/>
          </a:bodyPr>
          <a:lstStyle/>
          <a:p>
            <a:pPr>
              <a:lnSpc>
                <a:spcPts val="1222"/>
              </a:lnSpc>
              <a:spcBef>
                <a:spcPct val="0"/>
              </a:spcBef>
            </a:pPr>
          </a:p>
          <a:p>
            <a:pPr>
              <a:lnSpc>
                <a:spcPts val="3646"/>
              </a:lnSpc>
              <a:spcBef>
                <a:spcPct val="0"/>
              </a:spcBef>
            </a:pPr>
            <a:r>
              <a:rPr lang="en-US" sz="2988">
                <a:solidFill>
                  <a:srgbClr val="000000"/>
                </a:solidFill>
                <a:latin typeface="Now"/>
              </a:rPr>
              <a:t>Trees are vital. They give us oxygen, store carbon, stabilise the soil and give life to the world’s wildlife. They also provide us with the materials for tools and shelter. The canopies of trees act as a physical filter like trapping dust and absorbing pollutants from the air.  They also provide shade from solar radiation and reduce noise. </a:t>
            </a:r>
          </a:p>
        </p:txBody>
      </p:sp>
      <p:sp>
        <p:nvSpPr>
          <p:cNvPr name="TextBox 5" id="5"/>
          <p:cNvSpPr txBox="true"/>
          <p:nvPr/>
        </p:nvSpPr>
        <p:spPr>
          <a:xfrm rot="0">
            <a:off x="5384439" y="570860"/>
            <a:ext cx="6186389" cy="896630"/>
          </a:xfrm>
          <a:prstGeom prst="rect">
            <a:avLst/>
          </a:prstGeom>
        </p:spPr>
        <p:txBody>
          <a:bodyPr anchor="t" rtlCol="false" tIns="0" lIns="0" bIns="0" rIns="0">
            <a:spAutoFit/>
          </a:bodyPr>
          <a:lstStyle/>
          <a:p>
            <a:pPr algn="ctr">
              <a:lnSpc>
                <a:spcPts val="7010"/>
              </a:lnSpc>
              <a:spcBef>
                <a:spcPct val="0"/>
              </a:spcBef>
            </a:pPr>
            <a:r>
              <a:rPr lang="en-US" sz="5746">
                <a:solidFill>
                  <a:srgbClr val="404040"/>
                </a:solidFill>
                <a:latin typeface="Now Bold"/>
              </a:rPr>
              <a:t>INTRODUCTION:</a:t>
            </a:r>
          </a:p>
        </p:txBody>
      </p:sp>
      <p:sp>
        <p:nvSpPr>
          <p:cNvPr name="TextBox 6" id="6"/>
          <p:cNvSpPr txBox="true"/>
          <p:nvPr/>
        </p:nvSpPr>
        <p:spPr>
          <a:xfrm rot="0">
            <a:off x="626854" y="6008118"/>
            <a:ext cx="1269321" cy="494211"/>
          </a:xfrm>
          <a:prstGeom prst="rect">
            <a:avLst/>
          </a:prstGeom>
        </p:spPr>
        <p:txBody>
          <a:bodyPr anchor="t" rtlCol="false" tIns="0" lIns="0" bIns="0" rIns="0">
            <a:spAutoFit/>
          </a:bodyPr>
          <a:lstStyle/>
          <a:p>
            <a:pPr>
              <a:lnSpc>
                <a:spcPts val="957"/>
              </a:lnSpc>
              <a:spcBef>
                <a:spcPct val="0"/>
              </a:spcBef>
            </a:pPr>
          </a:p>
          <a:p>
            <a:pPr>
              <a:lnSpc>
                <a:spcPts val="3028"/>
              </a:lnSpc>
              <a:spcBef>
                <a:spcPct val="0"/>
              </a:spcBef>
            </a:pPr>
            <a:r>
              <a:rPr lang="en-US" sz="2482">
                <a:solidFill>
                  <a:srgbClr val="000000"/>
                </a:solidFill>
                <a:latin typeface="Now"/>
              </a:rPr>
              <a:t>......</a:t>
            </a:r>
            <a:r>
              <a:rPr lang="en-US" sz="2482">
                <a:solidFill>
                  <a:srgbClr val="000000"/>
                </a:solidFill>
                <a:latin typeface="Now"/>
              </a:rPr>
              <a:t>BUT,</a:t>
            </a:r>
          </a:p>
        </p:txBody>
      </p:sp>
      <p:sp>
        <p:nvSpPr>
          <p:cNvPr name="TextBox 7" id="7"/>
          <p:cNvSpPr txBox="true"/>
          <p:nvPr/>
        </p:nvSpPr>
        <p:spPr>
          <a:xfrm rot="0">
            <a:off x="462705" y="6651582"/>
            <a:ext cx="9613971" cy="2631226"/>
          </a:xfrm>
          <a:prstGeom prst="rect">
            <a:avLst/>
          </a:prstGeom>
        </p:spPr>
        <p:txBody>
          <a:bodyPr anchor="t" rtlCol="false" tIns="0" lIns="0" bIns="0" rIns="0">
            <a:spAutoFit/>
          </a:bodyPr>
          <a:lstStyle/>
          <a:p>
            <a:pPr>
              <a:lnSpc>
                <a:spcPts val="3457"/>
              </a:lnSpc>
              <a:spcBef>
                <a:spcPct val="0"/>
              </a:spcBef>
            </a:pPr>
            <a:r>
              <a:rPr lang="en-US" sz="2834">
                <a:solidFill>
                  <a:srgbClr val="000000"/>
                </a:solidFill>
                <a:latin typeface="Now"/>
              </a:rPr>
              <a:t>In the past 25 years, forests shrank by 502,000 square miles (1.3 million square km) — an area bigger than the size of South Africa. 18.3 billon trees are cut down per year. That means for every second 483 trees are cut down worldwide,which means  football ground size forest lost for every single second around the clock.</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019175"/>
            <a:ext cx="12835346"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BOOSTED MODELS(ACCURACY) :-</a:t>
            </a:r>
            <a:r>
              <a:rPr lang="en-US" sz="4094">
                <a:solidFill>
                  <a:srgbClr val="404040"/>
                </a:solidFill>
                <a:latin typeface="Now Bold"/>
              </a:rPr>
              <a:t> </a:t>
            </a:r>
          </a:p>
        </p:txBody>
      </p:sp>
      <p:pic>
        <p:nvPicPr>
          <p:cNvPr name="Picture 4" id="4"/>
          <p:cNvPicPr>
            <a:picLocks noChangeAspect="true"/>
          </p:cNvPicPr>
          <p:nvPr/>
        </p:nvPicPr>
        <p:blipFill>
          <a:blip r:embed="rId4"/>
          <a:stretch>
            <a:fillRect/>
          </a:stretch>
        </p:blipFill>
        <p:spPr>
          <a:xfrm rot="0">
            <a:off x="1425536" y="1839068"/>
            <a:ext cx="3327185" cy="3327185"/>
          </a:xfrm>
          <a:prstGeom prst="rect">
            <a:avLst/>
          </a:prstGeom>
        </p:spPr>
      </p:pic>
      <p:pic>
        <p:nvPicPr>
          <p:cNvPr name="Picture 5" id="5"/>
          <p:cNvPicPr>
            <a:picLocks noChangeAspect="true"/>
          </p:cNvPicPr>
          <p:nvPr/>
        </p:nvPicPr>
        <p:blipFill>
          <a:blip r:embed="rId5"/>
          <a:stretch>
            <a:fillRect/>
          </a:stretch>
        </p:blipFill>
        <p:spPr>
          <a:xfrm rot="0">
            <a:off x="7230388" y="1839068"/>
            <a:ext cx="3327185" cy="3327185"/>
          </a:xfrm>
          <a:prstGeom prst="rect">
            <a:avLst/>
          </a:prstGeom>
        </p:spPr>
      </p:pic>
      <p:pic>
        <p:nvPicPr>
          <p:cNvPr name="Picture 6" id="6"/>
          <p:cNvPicPr>
            <a:picLocks noChangeAspect="true"/>
          </p:cNvPicPr>
          <p:nvPr/>
        </p:nvPicPr>
        <p:blipFill>
          <a:blip r:embed="rId6"/>
          <a:stretch>
            <a:fillRect/>
          </a:stretch>
        </p:blipFill>
        <p:spPr>
          <a:xfrm rot="0">
            <a:off x="13035241" y="1839068"/>
            <a:ext cx="3327185" cy="3327185"/>
          </a:xfrm>
          <a:prstGeom prst="rect">
            <a:avLst/>
          </a:prstGeom>
        </p:spPr>
      </p:pic>
      <p:pic>
        <p:nvPicPr>
          <p:cNvPr name="Picture 7" id="7"/>
          <p:cNvPicPr>
            <a:picLocks noChangeAspect="true"/>
          </p:cNvPicPr>
          <p:nvPr/>
        </p:nvPicPr>
        <p:blipFill>
          <a:blip r:embed="rId7"/>
          <a:stretch>
            <a:fillRect/>
          </a:stretch>
        </p:blipFill>
        <p:spPr>
          <a:xfrm rot="0">
            <a:off x="1425536" y="5832360"/>
            <a:ext cx="3327185" cy="3327185"/>
          </a:xfrm>
          <a:prstGeom prst="rect">
            <a:avLst/>
          </a:prstGeom>
        </p:spPr>
      </p:pic>
      <p:sp>
        <p:nvSpPr>
          <p:cNvPr name="TextBox 8" id="8"/>
          <p:cNvSpPr txBox="true"/>
          <p:nvPr/>
        </p:nvSpPr>
        <p:spPr>
          <a:xfrm rot="0">
            <a:off x="0"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ADABOOST</a:t>
            </a:r>
          </a:p>
        </p:txBody>
      </p:sp>
      <p:sp>
        <p:nvSpPr>
          <p:cNvPr name="TextBox 9" id="9"/>
          <p:cNvSpPr txBox="true"/>
          <p:nvPr/>
        </p:nvSpPr>
        <p:spPr>
          <a:xfrm rot="0">
            <a:off x="6226219"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GRADIENT BOOSTING</a:t>
            </a:r>
          </a:p>
        </p:txBody>
      </p:sp>
      <p:sp>
        <p:nvSpPr>
          <p:cNvPr name="TextBox 10" id="10"/>
          <p:cNvSpPr txBox="true"/>
          <p:nvPr/>
        </p:nvSpPr>
        <p:spPr>
          <a:xfrm rot="0">
            <a:off x="12182627" y="4930016"/>
            <a:ext cx="5276580" cy="411517"/>
          </a:xfrm>
          <a:prstGeom prst="rect">
            <a:avLst/>
          </a:prstGeom>
        </p:spPr>
        <p:txBody>
          <a:bodyPr anchor="t" rtlCol="false" tIns="0" lIns="0" bIns="0" rIns="0">
            <a:spAutoFit/>
          </a:bodyPr>
          <a:lstStyle/>
          <a:p>
            <a:pPr algn="ctr">
              <a:lnSpc>
                <a:spcPts val="3201"/>
              </a:lnSpc>
              <a:spcBef>
                <a:spcPct val="0"/>
              </a:spcBef>
            </a:pPr>
            <a:r>
              <a:rPr lang="en-US" sz="2624">
                <a:solidFill>
                  <a:srgbClr val="404040"/>
                </a:solidFill>
                <a:latin typeface="Now Bold"/>
              </a:rPr>
              <a:t>XGBOOST </a:t>
            </a:r>
          </a:p>
        </p:txBody>
      </p:sp>
      <p:sp>
        <p:nvSpPr>
          <p:cNvPr name="TextBox 11" id="11"/>
          <p:cNvSpPr txBox="true"/>
          <p:nvPr/>
        </p:nvSpPr>
        <p:spPr>
          <a:xfrm rot="0">
            <a:off x="171346" y="917704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LIGHTGBM</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19175"/>
            <a:ext cx="13312506"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BOOSTED MODELS(ACCURACY) FOR TRAINING :-</a:t>
            </a:r>
            <a:r>
              <a:rPr lang="en-US" sz="4094">
                <a:solidFill>
                  <a:srgbClr val="404040"/>
                </a:solidFill>
                <a:latin typeface="Now Bold"/>
              </a:rPr>
              <a:t> </a:t>
            </a:r>
          </a:p>
        </p:txBody>
      </p:sp>
      <p:pic>
        <p:nvPicPr>
          <p:cNvPr name="Picture 4" id="4"/>
          <p:cNvPicPr>
            <a:picLocks noChangeAspect="true"/>
          </p:cNvPicPr>
          <p:nvPr/>
        </p:nvPicPr>
        <p:blipFill>
          <a:blip r:embed="rId4"/>
          <a:stretch>
            <a:fillRect/>
          </a:stretch>
        </p:blipFill>
        <p:spPr>
          <a:xfrm rot="0">
            <a:off x="1425536" y="1839068"/>
            <a:ext cx="3327185" cy="3327185"/>
          </a:xfrm>
          <a:prstGeom prst="rect">
            <a:avLst/>
          </a:prstGeom>
        </p:spPr>
      </p:pic>
      <p:pic>
        <p:nvPicPr>
          <p:cNvPr name="Picture 5" id="5"/>
          <p:cNvPicPr>
            <a:picLocks noChangeAspect="true"/>
          </p:cNvPicPr>
          <p:nvPr/>
        </p:nvPicPr>
        <p:blipFill>
          <a:blip r:embed="rId5"/>
          <a:stretch>
            <a:fillRect/>
          </a:stretch>
        </p:blipFill>
        <p:spPr>
          <a:xfrm rot="0">
            <a:off x="7230388" y="1839068"/>
            <a:ext cx="3327185" cy="3327185"/>
          </a:xfrm>
          <a:prstGeom prst="rect">
            <a:avLst/>
          </a:prstGeom>
        </p:spPr>
      </p:pic>
      <p:pic>
        <p:nvPicPr>
          <p:cNvPr name="Picture 6" id="6"/>
          <p:cNvPicPr>
            <a:picLocks noChangeAspect="true"/>
          </p:cNvPicPr>
          <p:nvPr/>
        </p:nvPicPr>
        <p:blipFill>
          <a:blip r:embed="rId6"/>
          <a:stretch>
            <a:fillRect/>
          </a:stretch>
        </p:blipFill>
        <p:spPr>
          <a:xfrm rot="0">
            <a:off x="13035241" y="1839068"/>
            <a:ext cx="3327185" cy="3327185"/>
          </a:xfrm>
          <a:prstGeom prst="rect">
            <a:avLst/>
          </a:prstGeom>
        </p:spPr>
      </p:pic>
      <p:pic>
        <p:nvPicPr>
          <p:cNvPr name="Picture 7" id="7"/>
          <p:cNvPicPr>
            <a:picLocks noChangeAspect="true"/>
          </p:cNvPicPr>
          <p:nvPr/>
        </p:nvPicPr>
        <p:blipFill>
          <a:blip r:embed="rId7"/>
          <a:stretch>
            <a:fillRect/>
          </a:stretch>
        </p:blipFill>
        <p:spPr>
          <a:xfrm rot="0">
            <a:off x="1425536" y="5832360"/>
            <a:ext cx="3327185" cy="3327185"/>
          </a:xfrm>
          <a:prstGeom prst="rect">
            <a:avLst/>
          </a:prstGeom>
        </p:spPr>
      </p:pic>
      <p:sp>
        <p:nvSpPr>
          <p:cNvPr name="TextBox 8" id="8"/>
          <p:cNvSpPr txBox="true"/>
          <p:nvPr/>
        </p:nvSpPr>
        <p:spPr>
          <a:xfrm rot="0">
            <a:off x="0"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ADABOOST</a:t>
            </a:r>
          </a:p>
        </p:txBody>
      </p:sp>
      <p:sp>
        <p:nvSpPr>
          <p:cNvPr name="TextBox 9" id="9"/>
          <p:cNvSpPr txBox="true"/>
          <p:nvPr/>
        </p:nvSpPr>
        <p:spPr>
          <a:xfrm rot="0">
            <a:off x="6226219" y="514350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GRADIENT BOOSTING</a:t>
            </a:r>
          </a:p>
        </p:txBody>
      </p:sp>
      <p:sp>
        <p:nvSpPr>
          <p:cNvPr name="TextBox 10" id="10"/>
          <p:cNvSpPr txBox="true"/>
          <p:nvPr/>
        </p:nvSpPr>
        <p:spPr>
          <a:xfrm rot="0">
            <a:off x="12182627" y="4930016"/>
            <a:ext cx="5276580" cy="411517"/>
          </a:xfrm>
          <a:prstGeom prst="rect">
            <a:avLst/>
          </a:prstGeom>
        </p:spPr>
        <p:txBody>
          <a:bodyPr anchor="t" rtlCol="false" tIns="0" lIns="0" bIns="0" rIns="0">
            <a:spAutoFit/>
          </a:bodyPr>
          <a:lstStyle/>
          <a:p>
            <a:pPr algn="ctr">
              <a:lnSpc>
                <a:spcPts val="3201"/>
              </a:lnSpc>
              <a:spcBef>
                <a:spcPct val="0"/>
              </a:spcBef>
            </a:pPr>
            <a:r>
              <a:rPr lang="en-US" sz="2624">
                <a:solidFill>
                  <a:srgbClr val="404040"/>
                </a:solidFill>
                <a:latin typeface="Now Bold"/>
              </a:rPr>
              <a:t>XGBOOST </a:t>
            </a:r>
          </a:p>
        </p:txBody>
      </p:sp>
      <p:sp>
        <p:nvSpPr>
          <p:cNvPr name="TextBox 11" id="11"/>
          <p:cNvSpPr txBox="true"/>
          <p:nvPr/>
        </p:nvSpPr>
        <p:spPr>
          <a:xfrm rot="0">
            <a:off x="171346" y="9177040"/>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LIGHTGBM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21975" y="2222880"/>
            <a:ext cx="17244049" cy="3860035"/>
          </a:xfrm>
          <a:prstGeom prst="rect">
            <a:avLst/>
          </a:prstGeom>
        </p:spPr>
        <p:txBody>
          <a:bodyPr anchor="t" rtlCol="false" tIns="0" lIns="0" bIns="0" rIns="0">
            <a:spAutoFit/>
          </a:bodyPr>
          <a:lstStyle/>
          <a:p>
            <a:pPr marL="604745" indent="-302372" lvl="1">
              <a:lnSpc>
                <a:spcPts val="3417"/>
              </a:lnSpc>
              <a:buFont typeface="Arial"/>
              <a:buChar char="•"/>
            </a:pPr>
            <a:r>
              <a:rPr lang="en-US" sz="2801">
                <a:solidFill>
                  <a:srgbClr val="000000"/>
                </a:solidFill>
                <a:latin typeface="Now"/>
              </a:rPr>
              <a:t>COMPARING ADABOOST, GRADIENT BOOSTING, AND XGBOOST WITH LIGHTGBM, IT'S OBSERVED THAT XGBOOST AND LIGHTGBM HAVE PROVIDED SUPERIOR RESULTS FOR THE MODEL. THE ENSEMBLE BOOSTING ALGORITHMS, XGBOOST AND LIGHTGBM, DEMONSTRATED ENHANCED PREDICTIVE CAPABILITIES AND OUTPERFORMED ADABOOST AND GRADIENT BOOSTING IN TERMS OF ACCURACY AND GENERALIZATION. THEIR EFFICIENT IMPLEMENTATION OF GRADIENT BOOSTING, REGULARIZATION TECHNIQUES, AND PARALLELIZATION CONTRIBUTE TO FASTER TRAINING AND IMPROVED MODEL PERFORMANCE. THEREFORE, FOR THIS SPECIFIC APPLICATION, THE CHOICE OF XGBOOST OR LIGHTGBM IS RECOMMENDED FOR ACHIEVING BETTER RESULTS AND OVERALL MODEL EFFECTIVENESS.</a:t>
            </a:r>
          </a:p>
        </p:txBody>
      </p:sp>
      <p:sp>
        <p:nvSpPr>
          <p:cNvPr name="Freeform 3" id="3"/>
          <p:cNvSpPr/>
          <p:nvPr/>
        </p:nvSpPr>
        <p:spPr>
          <a:xfrm flipH="false" flipV="false" rot="0">
            <a:off x="15679651" y="-2808230"/>
            <a:ext cx="5216699" cy="5040635"/>
          </a:xfrm>
          <a:custGeom>
            <a:avLst/>
            <a:gdLst/>
            <a:ahLst/>
            <a:cxnLst/>
            <a:rect r="r" b="b" t="t" l="l"/>
            <a:pathLst>
              <a:path h="5040635" w="5216699">
                <a:moveTo>
                  <a:pt x="0" y="0"/>
                </a:moveTo>
                <a:lnTo>
                  <a:pt x="5216698" y="0"/>
                </a:lnTo>
                <a:lnTo>
                  <a:pt x="5216698" y="5040635"/>
                </a:lnTo>
                <a:lnTo>
                  <a:pt x="0" y="5040635"/>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373096" y="857250"/>
            <a:ext cx="5677777" cy="1502422"/>
          </a:xfrm>
          <a:prstGeom prst="rect">
            <a:avLst/>
          </a:prstGeom>
        </p:spPr>
        <p:txBody>
          <a:bodyPr anchor="t" rtlCol="false" tIns="0" lIns="0" bIns="0" rIns="0">
            <a:spAutoFit/>
          </a:bodyPr>
          <a:lstStyle/>
          <a:p>
            <a:pPr algn="ctr">
              <a:lnSpc>
                <a:spcPts val="12236"/>
              </a:lnSpc>
            </a:pPr>
            <a:r>
              <a:rPr lang="en-US" sz="8740">
                <a:solidFill>
                  <a:srgbClr val="000000"/>
                </a:solidFill>
                <a:latin typeface="Canva Sans Bold"/>
              </a:rPr>
              <a:t>STACKING</a:t>
            </a:r>
          </a:p>
        </p:txBody>
      </p:sp>
      <p:sp>
        <p:nvSpPr>
          <p:cNvPr name="TextBox 3" id="3"/>
          <p:cNvSpPr txBox="true"/>
          <p:nvPr/>
        </p:nvSpPr>
        <p:spPr>
          <a:xfrm rot="0">
            <a:off x="380121" y="3019742"/>
            <a:ext cx="17527757" cy="41808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Stacking is an ensemble technique that combines the predictions of multiple base models to create a more robust and accurate model.</a:t>
            </a:r>
          </a:p>
          <a:p>
            <a:pPr algn="just" marL="734059" indent="-367030" lvl="1">
              <a:lnSpc>
                <a:spcPts val="4759"/>
              </a:lnSpc>
              <a:buFont typeface="Arial"/>
              <a:buChar char="•"/>
            </a:pPr>
            <a:r>
              <a:rPr lang="en-US" sz="3399">
                <a:solidFill>
                  <a:srgbClr val="000000"/>
                </a:solidFill>
                <a:latin typeface="Canva Sans"/>
              </a:rPr>
              <a:t>The idea behind stacking is to train a model to make predictions based on the outputs of several individual base models.</a:t>
            </a:r>
          </a:p>
          <a:p>
            <a:pPr algn="just" marL="734059" indent="-367030" lvl="1">
              <a:lnSpc>
                <a:spcPts val="4759"/>
              </a:lnSpc>
              <a:buFont typeface="Arial"/>
              <a:buChar char="•"/>
            </a:pPr>
            <a:r>
              <a:rPr lang="en-US" sz="3399">
                <a:solidFill>
                  <a:srgbClr val="000000"/>
                </a:solidFill>
                <a:latin typeface="Canva Sans"/>
              </a:rPr>
              <a:t>Stacking is powerful because it leverages the strengths of different base models and reduces their individual weaknesses</a:t>
            </a:r>
          </a:p>
          <a:p>
            <a:pPr algn="just">
              <a:lnSpc>
                <a:spcPts val="475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019175"/>
            <a:ext cx="12433508"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STACKED MODEL(ACCURACY) :-</a:t>
            </a:r>
            <a:r>
              <a:rPr lang="en-US" sz="4094">
                <a:solidFill>
                  <a:srgbClr val="404040"/>
                </a:solidFill>
                <a:latin typeface="Now Bold"/>
              </a:rPr>
              <a:t> </a:t>
            </a:r>
          </a:p>
        </p:txBody>
      </p:sp>
      <p:pic>
        <p:nvPicPr>
          <p:cNvPr name="Picture 4" id="4"/>
          <p:cNvPicPr>
            <a:picLocks noChangeAspect="true"/>
          </p:cNvPicPr>
          <p:nvPr/>
        </p:nvPicPr>
        <p:blipFill>
          <a:blip r:embed="rId4"/>
          <a:stretch>
            <a:fillRect/>
          </a:stretch>
        </p:blipFill>
        <p:spPr>
          <a:xfrm rot="0">
            <a:off x="1997589" y="2006234"/>
            <a:ext cx="4452331" cy="4452331"/>
          </a:xfrm>
          <a:prstGeom prst="rect">
            <a:avLst/>
          </a:prstGeom>
        </p:spPr>
      </p:pic>
      <p:pic>
        <p:nvPicPr>
          <p:cNvPr name="Picture 5" id="5"/>
          <p:cNvPicPr>
            <a:picLocks noChangeAspect="true"/>
          </p:cNvPicPr>
          <p:nvPr/>
        </p:nvPicPr>
        <p:blipFill>
          <a:blip r:embed="rId5"/>
          <a:stretch>
            <a:fillRect/>
          </a:stretch>
        </p:blipFill>
        <p:spPr>
          <a:xfrm rot="0">
            <a:off x="10384794" y="2006234"/>
            <a:ext cx="4452331" cy="4452331"/>
          </a:xfrm>
          <a:prstGeom prst="rect">
            <a:avLst/>
          </a:prstGeom>
        </p:spPr>
      </p:pic>
      <p:sp>
        <p:nvSpPr>
          <p:cNvPr name="TextBox 6" id="6"/>
          <p:cNvSpPr txBox="true"/>
          <p:nvPr/>
        </p:nvSpPr>
        <p:spPr>
          <a:xfrm rot="0">
            <a:off x="1500197" y="6609173"/>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TRAINING SET </a:t>
            </a:r>
          </a:p>
        </p:txBody>
      </p:sp>
      <p:sp>
        <p:nvSpPr>
          <p:cNvPr name="TextBox 7" id="7"/>
          <p:cNvSpPr txBox="true"/>
          <p:nvPr/>
        </p:nvSpPr>
        <p:spPr>
          <a:xfrm rot="0">
            <a:off x="10191024" y="6609173"/>
            <a:ext cx="5835562" cy="402731"/>
          </a:xfrm>
          <a:prstGeom prst="rect">
            <a:avLst/>
          </a:prstGeom>
        </p:spPr>
        <p:txBody>
          <a:bodyPr anchor="t" rtlCol="false" tIns="0" lIns="0" bIns="0" rIns="0">
            <a:spAutoFit/>
          </a:bodyPr>
          <a:lstStyle/>
          <a:p>
            <a:pPr algn="ctr">
              <a:lnSpc>
                <a:spcPts val="3287"/>
              </a:lnSpc>
              <a:spcBef>
                <a:spcPct val="0"/>
              </a:spcBef>
            </a:pPr>
            <a:r>
              <a:rPr lang="en-US" sz="2694">
                <a:solidFill>
                  <a:srgbClr val="404040"/>
                </a:solidFill>
                <a:latin typeface="Now Bold"/>
              </a:rPr>
              <a:t>TESTING SET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238374" y="374799"/>
            <a:ext cx="7796419" cy="9912201"/>
          </a:xfrm>
          <a:custGeom>
            <a:avLst/>
            <a:gdLst/>
            <a:ahLst/>
            <a:cxnLst/>
            <a:rect r="r" b="b" t="t" l="l"/>
            <a:pathLst>
              <a:path h="9912201" w="7796419">
                <a:moveTo>
                  <a:pt x="0" y="0"/>
                </a:moveTo>
                <a:lnTo>
                  <a:pt x="7796419" y="0"/>
                </a:lnTo>
                <a:lnTo>
                  <a:pt x="7796419" y="9912201"/>
                </a:lnTo>
                <a:lnTo>
                  <a:pt x="0" y="9912201"/>
                </a:lnTo>
                <a:lnTo>
                  <a:pt x="0" y="0"/>
                </a:lnTo>
                <a:close/>
              </a:path>
            </a:pathLst>
          </a:custGeom>
          <a:blipFill>
            <a:blip r:embed="rId2"/>
            <a:stretch>
              <a:fillRect l="0" t="0" r="-343" b="0"/>
            </a:stretch>
          </a:blipFill>
        </p:spPr>
      </p:sp>
      <p:sp>
        <p:nvSpPr>
          <p:cNvPr name="Freeform 3" id="3"/>
          <p:cNvSpPr/>
          <p:nvPr/>
        </p:nvSpPr>
        <p:spPr>
          <a:xfrm flipH="false" flipV="false" rot="0">
            <a:off x="15071243" y="-765247"/>
            <a:ext cx="5216699" cy="5040635"/>
          </a:xfrm>
          <a:custGeom>
            <a:avLst/>
            <a:gdLst/>
            <a:ahLst/>
            <a:cxnLst/>
            <a:rect r="r" b="b" t="t" l="l"/>
            <a:pathLst>
              <a:path h="5040635" w="5216699">
                <a:moveTo>
                  <a:pt x="0" y="0"/>
                </a:moveTo>
                <a:lnTo>
                  <a:pt x="5216699" y="0"/>
                </a:lnTo>
                <a:lnTo>
                  <a:pt x="5216699" y="5040635"/>
                </a:lnTo>
                <a:lnTo>
                  <a:pt x="0" y="5040635"/>
                </a:lnTo>
                <a:lnTo>
                  <a:pt x="0" y="0"/>
                </a:lnTo>
                <a:close/>
              </a:path>
            </a:pathLst>
          </a:custGeom>
          <a:blipFill>
            <a:blip r:embed="rId3"/>
            <a:stretch>
              <a:fillRect l="0" t="0" r="0" b="0"/>
            </a:stretch>
          </a:blipFill>
        </p:spPr>
      </p:sp>
      <p:sp>
        <p:nvSpPr>
          <p:cNvPr name="Freeform 4" id="4"/>
          <p:cNvSpPr/>
          <p:nvPr/>
        </p:nvSpPr>
        <p:spPr>
          <a:xfrm flipH="false" flipV="false" rot="10407700">
            <a:off x="-1010627" y="7766682"/>
            <a:ext cx="5216699" cy="5040635"/>
          </a:xfrm>
          <a:custGeom>
            <a:avLst/>
            <a:gdLst/>
            <a:ahLst/>
            <a:cxnLst/>
            <a:rect r="r" b="b" t="t" l="l"/>
            <a:pathLst>
              <a:path h="5040635" w="5216699">
                <a:moveTo>
                  <a:pt x="0" y="0"/>
                </a:moveTo>
                <a:lnTo>
                  <a:pt x="5216698" y="0"/>
                </a:lnTo>
                <a:lnTo>
                  <a:pt x="5216698" y="5040636"/>
                </a:lnTo>
                <a:lnTo>
                  <a:pt x="0" y="5040636"/>
                </a:lnTo>
                <a:lnTo>
                  <a:pt x="0" y="0"/>
                </a:lnTo>
                <a:close/>
              </a:path>
            </a:pathLst>
          </a:custGeom>
          <a:blipFill>
            <a:blip r:embed="rId3"/>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19839"/>
            <a:ext cx="7627527" cy="6740908"/>
          </a:xfrm>
          <a:custGeom>
            <a:avLst/>
            <a:gdLst/>
            <a:ahLst/>
            <a:cxnLst/>
            <a:rect r="r" b="b" t="t" l="l"/>
            <a:pathLst>
              <a:path h="6740908" w="7627527">
                <a:moveTo>
                  <a:pt x="0" y="0"/>
                </a:moveTo>
                <a:lnTo>
                  <a:pt x="7627527" y="0"/>
                </a:lnTo>
                <a:lnTo>
                  <a:pt x="7627527" y="6740908"/>
                </a:lnTo>
                <a:lnTo>
                  <a:pt x="0" y="6740908"/>
                </a:lnTo>
                <a:lnTo>
                  <a:pt x="0" y="0"/>
                </a:lnTo>
                <a:close/>
              </a:path>
            </a:pathLst>
          </a:custGeom>
          <a:blipFill>
            <a:blip r:embed="rId4"/>
            <a:stretch>
              <a:fillRect l="0" t="0" r="0" b="0"/>
            </a:stretch>
          </a:blipFill>
        </p:spPr>
      </p:sp>
      <p:sp>
        <p:nvSpPr>
          <p:cNvPr name="TextBox 4" id="4"/>
          <p:cNvSpPr txBox="true"/>
          <p:nvPr/>
        </p:nvSpPr>
        <p:spPr>
          <a:xfrm rot="0">
            <a:off x="-1741300" y="1019175"/>
            <a:ext cx="10156423"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 FINAL MODEL :-</a:t>
            </a:r>
            <a:r>
              <a:rPr lang="en-US" sz="4094">
                <a:solidFill>
                  <a:srgbClr val="404040"/>
                </a:solidFill>
                <a:latin typeface="Now Bold"/>
              </a:rPr>
              <a:t> </a:t>
            </a:r>
          </a:p>
        </p:txBody>
      </p:sp>
      <p:sp>
        <p:nvSpPr>
          <p:cNvPr name="TextBox 5" id="5"/>
          <p:cNvSpPr txBox="true"/>
          <p:nvPr/>
        </p:nvSpPr>
        <p:spPr>
          <a:xfrm rot="0">
            <a:off x="8656227" y="1962689"/>
            <a:ext cx="9176356" cy="5020310"/>
          </a:xfrm>
          <a:prstGeom prst="rect">
            <a:avLst/>
          </a:prstGeom>
        </p:spPr>
        <p:txBody>
          <a:bodyPr anchor="t" rtlCol="false" tIns="0" lIns="0" bIns="0" rIns="0">
            <a:spAutoFit/>
          </a:bodyPr>
          <a:lstStyle/>
          <a:p>
            <a:pPr algn="just" marL="561344" indent="-280672" lvl="1">
              <a:lnSpc>
                <a:spcPts val="3640"/>
              </a:lnSpc>
              <a:buFont typeface="Arial"/>
              <a:buChar char="•"/>
            </a:pPr>
            <a:r>
              <a:rPr lang="en-US" sz="2600">
                <a:solidFill>
                  <a:srgbClr val="404040"/>
                </a:solidFill>
                <a:latin typeface="Canva Sans"/>
              </a:rPr>
              <a:t>The Tuned Support Vector Machine (SVM) model achieves a testing accuracy of 79.00%, striking a balance between simplicity and predictive power. While it demonstrates good generalization to new data, it's essential to acknowledge a slight drop in accuracy compared to the training set. Overall, the tuned model offers a reliable and interpretable solution, suitable for scenarios prioritizing transparency and performance on unseen instances. Regular monitoring is advised for sustained effectiveness in real-world applications.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163317" y="7533539"/>
            <a:ext cx="7315200" cy="2697480"/>
          </a:xfrm>
          <a:custGeom>
            <a:avLst/>
            <a:gdLst/>
            <a:ahLst/>
            <a:cxnLst/>
            <a:rect r="r" b="b" t="t" l="l"/>
            <a:pathLst>
              <a:path h="2697480" w="7315200">
                <a:moveTo>
                  <a:pt x="0" y="0"/>
                </a:moveTo>
                <a:lnTo>
                  <a:pt x="7315200" y="0"/>
                </a:lnTo>
                <a:lnTo>
                  <a:pt x="7315200" y="2697480"/>
                </a:lnTo>
                <a:lnTo>
                  <a:pt x="0" y="2697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019175"/>
            <a:ext cx="10156423" cy="635395"/>
          </a:xfrm>
          <a:prstGeom prst="rect">
            <a:avLst/>
          </a:prstGeom>
        </p:spPr>
        <p:txBody>
          <a:bodyPr anchor="t" rtlCol="false" tIns="0" lIns="0" bIns="0" rIns="0">
            <a:spAutoFit/>
          </a:bodyPr>
          <a:lstStyle/>
          <a:p>
            <a:pPr algn="ctr">
              <a:lnSpc>
                <a:spcPts val="4995"/>
              </a:lnSpc>
              <a:spcBef>
                <a:spcPct val="0"/>
              </a:spcBef>
            </a:pPr>
            <a:r>
              <a:rPr lang="en-US" sz="4094">
                <a:solidFill>
                  <a:srgbClr val="404040"/>
                </a:solidFill>
                <a:latin typeface="Now Bold"/>
              </a:rPr>
              <a:t> FEATURE IMPORTANCE :-</a:t>
            </a:r>
            <a:r>
              <a:rPr lang="en-US" sz="4094">
                <a:solidFill>
                  <a:srgbClr val="404040"/>
                </a:solidFill>
                <a:latin typeface="Now Bold"/>
              </a:rPr>
              <a:t> </a:t>
            </a:r>
          </a:p>
        </p:txBody>
      </p:sp>
      <p:sp>
        <p:nvSpPr>
          <p:cNvPr name="TextBox 4" id="4"/>
          <p:cNvSpPr txBox="true"/>
          <p:nvPr/>
        </p:nvSpPr>
        <p:spPr>
          <a:xfrm rot="0">
            <a:off x="803677" y="2338095"/>
            <a:ext cx="16680647" cy="4781550"/>
          </a:xfrm>
          <a:prstGeom prst="rect">
            <a:avLst/>
          </a:prstGeom>
        </p:spPr>
        <p:txBody>
          <a:bodyPr anchor="t" rtlCol="false" tIns="0" lIns="0" bIns="0" rIns="0">
            <a:spAutoFit/>
          </a:bodyPr>
          <a:lstStyle/>
          <a:p>
            <a:pPr>
              <a:lnSpc>
                <a:spcPts val="4200"/>
              </a:lnSpc>
            </a:pPr>
            <a:r>
              <a:rPr lang="en-US" sz="3000">
                <a:solidFill>
                  <a:srgbClr val="404040"/>
                </a:solidFill>
                <a:latin typeface="Canva Sans"/>
              </a:rPr>
              <a:t>The feature importance analysis reveals that certain environmental and geographical attributes play a crucial role in influencing the predictions of the tuned SVM model. The top 10 important features include 'Elevation,' 'Horizontal_Distance_To_Hydrology,' 'Horizontal_Distance_To_Roadways,' 'Horizontal_Distance_To_Fire_Points,' 'Hillshade_9am,' 'Hillshade_Noon,' 'Vertical_Distance_To_Hydrology,' 'Slope,' 'Wilderness_Area4,' and 'Soil_Type3.' These features contribute significantly to the model's decision-making process, emphasizing their impact on accurately classifying forest cover types. Understanding the importance of these features provides valuable insights for further analysis and interpretation of the model's behavior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324298" y="-1888222"/>
            <a:ext cx="5216699" cy="5040635"/>
          </a:xfrm>
          <a:custGeom>
            <a:avLst/>
            <a:gdLst/>
            <a:ahLst/>
            <a:cxnLst/>
            <a:rect r="r" b="b" t="t" l="l"/>
            <a:pathLst>
              <a:path h="5040635" w="5216699">
                <a:moveTo>
                  <a:pt x="0" y="0"/>
                </a:moveTo>
                <a:lnTo>
                  <a:pt x="5216699" y="0"/>
                </a:lnTo>
                <a:lnTo>
                  <a:pt x="5216699" y="5040635"/>
                </a:lnTo>
                <a:lnTo>
                  <a:pt x="0" y="5040635"/>
                </a:lnTo>
                <a:lnTo>
                  <a:pt x="0" y="0"/>
                </a:lnTo>
                <a:close/>
              </a:path>
            </a:pathLst>
          </a:custGeom>
          <a:blipFill>
            <a:blip r:embed="rId2"/>
            <a:stretch>
              <a:fillRect l="0" t="0" r="0" b="0"/>
            </a:stretch>
          </a:blipFill>
        </p:spPr>
      </p:sp>
      <p:sp>
        <p:nvSpPr>
          <p:cNvPr name="Freeform 3" id="3"/>
          <p:cNvSpPr/>
          <p:nvPr/>
        </p:nvSpPr>
        <p:spPr>
          <a:xfrm flipH="true" flipV="true" rot="0">
            <a:off x="-2249160" y="7552741"/>
            <a:ext cx="5216699" cy="5040635"/>
          </a:xfrm>
          <a:custGeom>
            <a:avLst/>
            <a:gdLst/>
            <a:ahLst/>
            <a:cxnLst/>
            <a:rect r="r" b="b" t="t" l="l"/>
            <a:pathLst>
              <a:path h="5040635" w="5216699">
                <a:moveTo>
                  <a:pt x="5216698" y="5040635"/>
                </a:moveTo>
                <a:lnTo>
                  <a:pt x="0" y="5040635"/>
                </a:lnTo>
                <a:lnTo>
                  <a:pt x="0" y="0"/>
                </a:lnTo>
                <a:lnTo>
                  <a:pt x="5216698" y="0"/>
                </a:lnTo>
                <a:lnTo>
                  <a:pt x="5216698" y="5040635"/>
                </a:lnTo>
                <a:close/>
              </a:path>
            </a:pathLst>
          </a:custGeom>
          <a:blipFill>
            <a:blip r:embed="rId2"/>
            <a:stretch>
              <a:fillRect l="0" t="0" r="0" b="0"/>
            </a:stretch>
          </a:blipFill>
        </p:spPr>
      </p:sp>
      <p:sp>
        <p:nvSpPr>
          <p:cNvPr name="Freeform 4" id="4"/>
          <p:cNvSpPr/>
          <p:nvPr/>
        </p:nvSpPr>
        <p:spPr>
          <a:xfrm flipH="false" flipV="false" rot="0">
            <a:off x="2459698" y="1486304"/>
            <a:ext cx="13864600" cy="7065922"/>
          </a:xfrm>
          <a:custGeom>
            <a:avLst/>
            <a:gdLst/>
            <a:ahLst/>
            <a:cxnLst/>
            <a:rect r="r" b="b" t="t" l="l"/>
            <a:pathLst>
              <a:path h="7065922" w="13864600">
                <a:moveTo>
                  <a:pt x="0" y="0"/>
                </a:moveTo>
                <a:lnTo>
                  <a:pt x="13864600" y="0"/>
                </a:lnTo>
                <a:lnTo>
                  <a:pt x="13864600" y="7065921"/>
                </a:lnTo>
                <a:lnTo>
                  <a:pt x="0" y="7065921"/>
                </a:lnTo>
                <a:lnTo>
                  <a:pt x="0" y="0"/>
                </a:lnTo>
                <a:close/>
              </a:path>
            </a:pathLst>
          </a:custGeom>
          <a:blipFill>
            <a:blip r:embed="rId3"/>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618216" y="2803230"/>
            <a:ext cx="15641084" cy="6505448"/>
          </a:xfrm>
          <a:prstGeom prst="rect">
            <a:avLst/>
          </a:prstGeom>
        </p:spPr>
        <p:txBody>
          <a:bodyPr anchor="t" rtlCol="false" tIns="0" lIns="0" bIns="0" rIns="0">
            <a:spAutoFit/>
          </a:bodyPr>
          <a:lstStyle/>
          <a:p>
            <a:pPr marL="572022" indent="-286011" lvl="1">
              <a:lnSpc>
                <a:spcPts val="3232"/>
              </a:lnSpc>
              <a:buFont typeface="Arial"/>
              <a:buChar char="•"/>
            </a:pPr>
            <a:r>
              <a:rPr lang="en-US" sz="2649">
                <a:solidFill>
                  <a:srgbClr val="404040"/>
                </a:solidFill>
                <a:latin typeface="Now"/>
              </a:rPr>
              <a:t>In conclusion, our project aimed at forest cover type prediction has led us to the development of a robust machine learning model. After an extensive exploration of various classifiers and tuning techniques, the Tuned Support vector machine emerged as our final model. This model, with an accuracy of 79.00%, strikes a balance between predictive performance and simplicity.</a:t>
            </a:r>
          </a:p>
          <a:p>
            <a:pPr marL="572022" indent="-286011" lvl="1">
              <a:lnSpc>
                <a:spcPts val="3232"/>
              </a:lnSpc>
              <a:buFont typeface="Arial"/>
              <a:buChar char="•"/>
            </a:pPr>
            <a:r>
              <a:rPr lang="en-US" sz="2649">
                <a:solidFill>
                  <a:srgbClr val="404040"/>
                </a:solidFill>
                <a:latin typeface="Now"/>
              </a:rPr>
              <a:t>The Tuned Support vector machine not only demonstrated high accuracy on the testing set but also offers interpretability crucial for understanding feature importance in forest cover type prediction. Its capability to generalize well to new data, coupled with a reasonable drop in accuracy from training to testing, makes it a practical choice for real-world deployment.</a:t>
            </a:r>
          </a:p>
          <a:p>
            <a:pPr>
              <a:lnSpc>
                <a:spcPts val="3232"/>
              </a:lnSpc>
            </a:pPr>
          </a:p>
          <a:p>
            <a:pPr marL="572022" indent="-286011" lvl="1">
              <a:lnSpc>
                <a:spcPts val="3232"/>
              </a:lnSpc>
              <a:buFont typeface="Arial"/>
              <a:buChar char="•"/>
            </a:pPr>
            <a:r>
              <a:rPr lang="en-US" sz="2649">
                <a:solidFill>
                  <a:srgbClr val="404040"/>
                </a:solidFill>
                <a:latin typeface="Now"/>
              </a:rPr>
              <a:t>This project showcases the significance of thoughtful model selection, hyperparameter tuning, and the trade-off between complexity and interpretability. The Tuned Support vector machine stands out as a reliable solution for forest cover type detection, with the potential for practical applications in environmental monitoring and conservation efforts.</a:t>
            </a:r>
          </a:p>
          <a:p>
            <a:pPr>
              <a:lnSpc>
                <a:spcPts val="3232"/>
              </a:lnSpc>
              <a:spcBef>
                <a:spcPct val="0"/>
              </a:spcBef>
            </a:pPr>
          </a:p>
        </p:txBody>
      </p:sp>
      <p:sp>
        <p:nvSpPr>
          <p:cNvPr name="Freeform 3" id="3"/>
          <p:cNvSpPr/>
          <p:nvPr/>
        </p:nvSpPr>
        <p:spPr>
          <a:xfrm flipH="false" flipV="false" rot="0">
            <a:off x="14573263" y="8283154"/>
            <a:ext cx="5955702" cy="4007691"/>
          </a:xfrm>
          <a:custGeom>
            <a:avLst/>
            <a:gdLst/>
            <a:ahLst/>
            <a:cxnLst/>
            <a:rect r="r" b="b" t="t" l="l"/>
            <a:pathLst>
              <a:path h="4007691" w="5955702">
                <a:moveTo>
                  <a:pt x="0" y="0"/>
                </a:moveTo>
                <a:lnTo>
                  <a:pt x="5955702" y="0"/>
                </a:lnTo>
                <a:lnTo>
                  <a:pt x="5955702" y="4007692"/>
                </a:lnTo>
                <a:lnTo>
                  <a:pt x="0" y="4007692"/>
                </a:lnTo>
                <a:lnTo>
                  <a:pt x="0" y="0"/>
                </a:lnTo>
                <a:close/>
              </a:path>
            </a:pathLst>
          </a:custGeom>
          <a:blipFill>
            <a:blip r:embed="rId2">
              <a:alphaModFix amt="94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164166" y="1525499"/>
            <a:ext cx="5959668" cy="1016353"/>
          </a:xfrm>
          <a:prstGeom prst="rect">
            <a:avLst/>
          </a:prstGeom>
        </p:spPr>
        <p:txBody>
          <a:bodyPr anchor="t" rtlCol="false" tIns="0" lIns="0" bIns="0" rIns="0">
            <a:spAutoFit/>
          </a:bodyPr>
          <a:lstStyle/>
          <a:p>
            <a:pPr algn="ctr">
              <a:lnSpc>
                <a:spcPts val="7941"/>
              </a:lnSpc>
              <a:spcBef>
                <a:spcPct val="0"/>
              </a:spcBef>
            </a:pPr>
            <a:r>
              <a:rPr lang="en-US" sz="6509">
                <a:solidFill>
                  <a:srgbClr val="404040"/>
                </a:solidFill>
                <a:latin typeface="Now Bold"/>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703057" y="5386953"/>
            <a:ext cx="9380946" cy="4900047"/>
          </a:xfrm>
          <a:custGeom>
            <a:avLst/>
            <a:gdLst/>
            <a:ahLst/>
            <a:cxnLst/>
            <a:rect r="r" b="b" t="t" l="l"/>
            <a:pathLst>
              <a:path h="4900047" w="9380946">
                <a:moveTo>
                  <a:pt x="0" y="0"/>
                </a:moveTo>
                <a:lnTo>
                  <a:pt x="9380945" y="0"/>
                </a:lnTo>
                <a:lnTo>
                  <a:pt x="9380945" y="4900047"/>
                </a:lnTo>
                <a:lnTo>
                  <a:pt x="0" y="4900047"/>
                </a:lnTo>
                <a:lnTo>
                  <a:pt x="0" y="0"/>
                </a:lnTo>
                <a:close/>
              </a:path>
            </a:pathLst>
          </a:custGeom>
          <a:blipFill>
            <a:blip r:embed="rId2"/>
            <a:stretch>
              <a:fillRect l="0" t="0" r="0" b="0"/>
            </a:stretch>
          </a:blipFill>
        </p:spPr>
      </p:sp>
      <p:sp>
        <p:nvSpPr>
          <p:cNvPr name="Freeform 3" id="3"/>
          <p:cNvSpPr/>
          <p:nvPr/>
        </p:nvSpPr>
        <p:spPr>
          <a:xfrm flipH="false" flipV="false" rot="0">
            <a:off x="13661957" y="1263002"/>
            <a:ext cx="3888275" cy="3880498"/>
          </a:xfrm>
          <a:custGeom>
            <a:avLst/>
            <a:gdLst/>
            <a:ahLst/>
            <a:cxnLst/>
            <a:rect r="r" b="b" t="t" l="l"/>
            <a:pathLst>
              <a:path h="3880498" w="3888275">
                <a:moveTo>
                  <a:pt x="0" y="0"/>
                </a:moveTo>
                <a:lnTo>
                  <a:pt x="3888275" y="0"/>
                </a:lnTo>
                <a:lnTo>
                  <a:pt x="3888275" y="3880498"/>
                </a:lnTo>
                <a:lnTo>
                  <a:pt x="0" y="3880498"/>
                </a:lnTo>
                <a:lnTo>
                  <a:pt x="0" y="0"/>
                </a:lnTo>
                <a:close/>
              </a:path>
            </a:pathLst>
          </a:custGeom>
          <a:blipFill>
            <a:blip r:embed="rId3"/>
            <a:stretch>
              <a:fillRect l="0" t="0" r="0" b="0"/>
            </a:stretch>
          </a:blipFill>
        </p:spPr>
      </p:sp>
      <p:sp>
        <p:nvSpPr>
          <p:cNvPr name="TextBox 4" id="4"/>
          <p:cNvSpPr txBox="true"/>
          <p:nvPr/>
        </p:nvSpPr>
        <p:spPr>
          <a:xfrm rot="0">
            <a:off x="5073293" y="682712"/>
            <a:ext cx="6517523" cy="682451"/>
          </a:xfrm>
          <a:prstGeom prst="rect">
            <a:avLst/>
          </a:prstGeom>
        </p:spPr>
        <p:txBody>
          <a:bodyPr anchor="t" rtlCol="false" tIns="0" lIns="0" bIns="0" rIns="0">
            <a:spAutoFit/>
          </a:bodyPr>
          <a:lstStyle/>
          <a:p>
            <a:pPr algn="ctr">
              <a:lnSpc>
                <a:spcPts val="5375"/>
              </a:lnSpc>
              <a:spcBef>
                <a:spcPct val="0"/>
              </a:spcBef>
            </a:pPr>
            <a:r>
              <a:rPr lang="en-US" sz="4406">
                <a:solidFill>
                  <a:srgbClr val="000000"/>
                </a:solidFill>
                <a:latin typeface="Now Bold"/>
              </a:rPr>
              <a:t>BUSINESS PERCEPTIVE:</a:t>
            </a:r>
          </a:p>
        </p:txBody>
      </p:sp>
      <p:sp>
        <p:nvSpPr>
          <p:cNvPr name="TextBox 5" id="5"/>
          <p:cNvSpPr txBox="true"/>
          <p:nvPr/>
        </p:nvSpPr>
        <p:spPr>
          <a:xfrm rot="0">
            <a:off x="1691097" y="1708524"/>
            <a:ext cx="11404864" cy="2754297"/>
          </a:xfrm>
          <a:prstGeom prst="rect">
            <a:avLst/>
          </a:prstGeom>
        </p:spPr>
        <p:txBody>
          <a:bodyPr anchor="t" rtlCol="false" tIns="0" lIns="0" bIns="0" rIns="0">
            <a:spAutoFit/>
          </a:bodyPr>
          <a:lstStyle/>
          <a:p>
            <a:pPr>
              <a:lnSpc>
                <a:spcPts val="3575"/>
              </a:lnSpc>
              <a:spcBef>
                <a:spcPct val="0"/>
              </a:spcBef>
            </a:pPr>
            <a:r>
              <a:rPr lang="en-US" sz="2930">
                <a:solidFill>
                  <a:srgbClr val="000000"/>
                </a:solidFill>
                <a:latin typeface="Now"/>
              </a:rPr>
              <a:t>The idea of this project is creating drones, which will monitor the situation with trees in general. so, that it makes a report which trees are growing in area based on the surrounding characteristics. Eventually, system will use that information for making report and inform appropriate workers and instance.</a:t>
            </a:r>
          </a:p>
          <a:p>
            <a:pPr>
              <a:lnSpc>
                <a:spcPts val="4063"/>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702710" y="3576369"/>
            <a:ext cx="14882580" cy="5470472"/>
          </a:xfrm>
          <a:prstGeom prst="rect">
            <a:avLst/>
          </a:prstGeom>
        </p:spPr>
        <p:txBody>
          <a:bodyPr anchor="t" rtlCol="false" tIns="0" lIns="0" bIns="0" rIns="0">
            <a:spAutoFit/>
          </a:bodyPr>
          <a:lstStyle/>
          <a:p>
            <a:pPr algn="just">
              <a:lnSpc>
                <a:spcPts val="3075"/>
              </a:lnSpc>
            </a:pPr>
            <a:r>
              <a:rPr lang="en-US" sz="2520">
                <a:solidFill>
                  <a:srgbClr val="404040"/>
                </a:solidFill>
                <a:latin typeface="Now"/>
              </a:rPr>
              <a:t>[1] D.J. Newman A. Asuncion. UCI machine learning</a:t>
            </a:r>
          </a:p>
          <a:p>
            <a:pPr algn="just">
              <a:lnSpc>
                <a:spcPts val="3075"/>
              </a:lnSpc>
            </a:pPr>
            <a:r>
              <a:rPr lang="en-US" sz="2520">
                <a:solidFill>
                  <a:srgbClr val="404040"/>
                </a:solidFill>
                <a:latin typeface="Now"/>
              </a:rPr>
              <a:t>repository. https:</a:t>
            </a:r>
          </a:p>
          <a:p>
            <a:pPr algn="just">
              <a:lnSpc>
                <a:spcPts val="3075"/>
              </a:lnSpc>
            </a:pPr>
            <a:r>
              <a:rPr lang="en-US" sz="2520">
                <a:solidFill>
                  <a:srgbClr val="404040"/>
                </a:solidFill>
                <a:latin typeface="Now"/>
              </a:rPr>
              <a:t>//archive.ics.uci.edu/ml/datasets/Covertype,</a:t>
            </a:r>
          </a:p>
          <a:p>
            <a:pPr algn="just">
              <a:lnSpc>
                <a:spcPts val="3075"/>
              </a:lnSpc>
            </a:pPr>
            <a:r>
              <a:rPr lang="en-US" sz="2520">
                <a:solidFill>
                  <a:srgbClr val="404040"/>
                </a:solidFill>
                <a:latin typeface="Now"/>
              </a:rPr>
              <a:t>2007.</a:t>
            </a:r>
          </a:p>
          <a:p>
            <a:pPr algn="just">
              <a:lnSpc>
                <a:spcPts val="3075"/>
              </a:lnSpc>
            </a:pPr>
            <a:r>
              <a:rPr lang="en-US" sz="2520">
                <a:solidFill>
                  <a:srgbClr val="404040"/>
                </a:solidFill>
                <a:latin typeface="Now"/>
                <a:ea typeface="Now"/>
              </a:rPr>
              <a:t>[2] Fr´ed´eric Bastien, Pascal Lamblin, Razvan Pascanu,</a:t>
            </a:r>
          </a:p>
          <a:p>
            <a:pPr algn="just">
              <a:lnSpc>
                <a:spcPts val="3075"/>
              </a:lnSpc>
            </a:pPr>
            <a:r>
              <a:rPr lang="en-US" sz="2520">
                <a:solidFill>
                  <a:srgbClr val="404040"/>
                </a:solidFill>
                <a:latin typeface="Now"/>
              </a:rPr>
              <a:t>James Bergstra, Ian J. Goodfellow, Arnaud Bergeron,</a:t>
            </a:r>
          </a:p>
          <a:p>
            <a:pPr algn="just">
              <a:lnSpc>
                <a:spcPts val="3075"/>
              </a:lnSpc>
            </a:pPr>
            <a:r>
              <a:rPr lang="en-US" sz="2520">
                <a:solidFill>
                  <a:srgbClr val="404040"/>
                </a:solidFill>
                <a:latin typeface="Now"/>
              </a:rPr>
              <a:t>Nicolas Bouchard, and Yoshua Bengio. Theano: new</a:t>
            </a:r>
          </a:p>
          <a:p>
            <a:pPr algn="just">
              <a:lnSpc>
                <a:spcPts val="3075"/>
              </a:lnSpc>
            </a:pPr>
            <a:r>
              <a:rPr lang="en-US" sz="2520">
                <a:solidFill>
                  <a:srgbClr val="404040"/>
                </a:solidFill>
                <a:latin typeface="Now"/>
              </a:rPr>
              <a:t>features and speed improvements. Deep Learning and</a:t>
            </a:r>
          </a:p>
          <a:p>
            <a:pPr algn="just">
              <a:lnSpc>
                <a:spcPts val="3075"/>
              </a:lnSpc>
            </a:pPr>
            <a:r>
              <a:rPr lang="en-US" sz="2520">
                <a:solidFill>
                  <a:srgbClr val="404040"/>
                </a:solidFill>
                <a:latin typeface="Now"/>
              </a:rPr>
              <a:t>Unsupervised Feature Learning NIPS 2012 Workshop,</a:t>
            </a:r>
          </a:p>
          <a:p>
            <a:pPr algn="just">
              <a:lnSpc>
                <a:spcPts val="3075"/>
              </a:lnSpc>
            </a:pPr>
            <a:r>
              <a:rPr lang="en-US" sz="2520">
                <a:solidFill>
                  <a:srgbClr val="404040"/>
                </a:solidFill>
                <a:latin typeface="Now"/>
              </a:rPr>
              <a:t>2012.</a:t>
            </a:r>
          </a:p>
          <a:p>
            <a:pPr algn="just">
              <a:lnSpc>
                <a:spcPts val="3075"/>
              </a:lnSpc>
            </a:pPr>
            <a:r>
              <a:rPr lang="en-US" sz="2520">
                <a:solidFill>
                  <a:srgbClr val="404040"/>
                </a:solidFill>
                <a:latin typeface="Now"/>
              </a:rPr>
              <a:t>[3] Christopher M. Bishop. Pattern Recognition and</a:t>
            </a:r>
          </a:p>
          <a:p>
            <a:pPr algn="just">
              <a:lnSpc>
                <a:spcPts val="3075"/>
              </a:lnSpc>
            </a:pPr>
            <a:r>
              <a:rPr lang="en-US" sz="2520">
                <a:solidFill>
                  <a:srgbClr val="404040"/>
                </a:solidFill>
                <a:latin typeface="Now"/>
              </a:rPr>
              <a:t>Machine Learning (Information Science and Statistics).</a:t>
            </a:r>
          </a:p>
          <a:p>
            <a:pPr algn="just">
              <a:lnSpc>
                <a:spcPts val="3075"/>
              </a:lnSpc>
            </a:pPr>
            <a:r>
              <a:rPr lang="en-US" sz="2520">
                <a:solidFill>
                  <a:srgbClr val="404040"/>
                </a:solidFill>
                <a:latin typeface="Now"/>
              </a:rPr>
              <a:t>Springer-Verlag New York, Inc., Secaucus, NJ, USA,</a:t>
            </a:r>
          </a:p>
          <a:p>
            <a:pPr algn="just">
              <a:lnSpc>
                <a:spcPts val="3075"/>
              </a:lnSpc>
              <a:spcBef>
                <a:spcPct val="0"/>
              </a:spcBef>
            </a:pPr>
            <a:r>
              <a:rPr lang="en-US" sz="2520">
                <a:solidFill>
                  <a:srgbClr val="404040"/>
                </a:solidFill>
                <a:latin typeface="Now"/>
              </a:rPr>
              <a:t>2006.</a:t>
            </a:r>
          </a:p>
        </p:txBody>
      </p:sp>
      <p:sp>
        <p:nvSpPr>
          <p:cNvPr name="Freeform 3" id="3"/>
          <p:cNvSpPr/>
          <p:nvPr/>
        </p:nvSpPr>
        <p:spPr>
          <a:xfrm flipH="false" flipV="false" rot="0">
            <a:off x="11303598" y="6279309"/>
            <a:ext cx="5955702" cy="4007691"/>
          </a:xfrm>
          <a:custGeom>
            <a:avLst/>
            <a:gdLst/>
            <a:ahLst/>
            <a:cxnLst/>
            <a:rect r="r" b="b" t="t" l="l"/>
            <a:pathLst>
              <a:path h="4007691" w="5955702">
                <a:moveTo>
                  <a:pt x="0" y="0"/>
                </a:moveTo>
                <a:lnTo>
                  <a:pt x="5955702" y="0"/>
                </a:lnTo>
                <a:lnTo>
                  <a:pt x="5955702" y="4007691"/>
                </a:lnTo>
                <a:lnTo>
                  <a:pt x="0" y="4007691"/>
                </a:lnTo>
                <a:lnTo>
                  <a:pt x="0" y="0"/>
                </a:lnTo>
                <a:close/>
              </a:path>
            </a:pathLst>
          </a:custGeom>
          <a:blipFill>
            <a:blip r:embed="rId2">
              <a:alphaModFix amt="94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474137" y="1525499"/>
            <a:ext cx="5339726" cy="1016353"/>
          </a:xfrm>
          <a:prstGeom prst="rect">
            <a:avLst/>
          </a:prstGeom>
        </p:spPr>
        <p:txBody>
          <a:bodyPr anchor="t" rtlCol="false" tIns="0" lIns="0" bIns="0" rIns="0">
            <a:spAutoFit/>
          </a:bodyPr>
          <a:lstStyle/>
          <a:p>
            <a:pPr algn="ctr">
              <a:lnSpc>
                <a:spcPts val="7941"/>
              </a:lnSpc>
              <a:spcBef>
                <a:spcPct val="0"/>
              </a:spcBef>
            </a:pPr>
            <a:r>
              <a:rPr lang="en-US" sz="6509">
                <a:solidFill>
                  <a:srgbClr val="404040"/>
                </a:solidFill>
                <a:latin typeface="Now Bold"/>
              </a:rPr>
              <a:t>REFERENCES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4047214" y="-468394"/>
            <a:ext cx="5216699" cy="5040635"/>
          </a:xfrm>
          <a:custGeom>
            <a:avLst/>
            <a:gdLst/>
            <a:ahLst/>
            <a:cxnLst/>
            <a:rect r="r" b="b" t="t" l="l"/>
            <a:pathLst>
              <a:path h="5040635" w="5216699">
                <a:moveTo>
                  <a:pt x="0" y="0"/>
                </a:moveTo>
                <a:lnTo>
                  <a:pt x="5216699" y="0"/>
                </a:lnTo>
                <a:lnTo>
                  <a:pt x="5216699" y="5040636"/>
                </a:lnTo>
                <a:lnTo>
                  <a:pt x="0" y="5040636"/>
                </a:lnTo>
                <a:lnTo>
                  <a:pt x="0" y="0"/>
                </a:lnTo>
                <a:close/>
              </a:path>
            </a:pathLst>
          </a:custGeom>
          <a:blipFill>
            <a:blip r:embed="rId2"/>
            <a:stretch>
              <a:fillRect l="0" t="0" r="0" b="0"/>
            </a:stretch>
          </a:blipFill>
        </p:spPr>
      </p:sp>
      <p:sp>
        <p:nvSpPr>
          <p:cNvPr name="Freeform 3" id="3"/>
          <p:cNvSpPr/>
          <p:nvPr/>
        </p:nvSpPr>
        <p:spPr>
          <a:xfrm flipH="true" flipV="true" rot="0">
            <a:off x="-400704" y="5677495"/>
            <a:ext cx="5216699" cy="5040635"/>
          </a:xfrm>
          <a:custGeom>
            <a:avLst/>
            <a:gdLst/>
            <a:ahLst/>
            <a:cxnLst/>
            <a:rect r="r" b="b" t="t" l="l"/>
            <a:pathLst>
              <a:path h="5040635" w="5216699">
                <a:moveTo>
                  <a:pt x="5216699" y="5040635"/>
                </a:moveTo>
                <a:lnTo>
                  <a:pt x="0" y="5040635"/>
                </a:lnTo>
                <a:lnTo>
                  <a:pt x="0" y="0"/>
                </a:lnTo>
                <a:lnTo>
                  <a:pt x="5216699" y="0"/>
                </a:lnTo>
                <a:lnTo>
                  <a:pt x="5216699" y="5040635"/>
                </a:lnTo>
                <a:close/>
              </a:path>
            </a:pathLst>
          </a:custGeom>
          <a:blipFill>
            <a:blip r:embed="rId2"/>
            <a:stretch>
              <a:fillRect l="0" t="0" r="0" b="0"/>
            </a:stretch>
          </a:blipFill>
        </p:spPr>
      </p:sp>
      <p:sp>
        <p:nvSpPr>
          <p:cNvPr name="TextBox 4" id="4"/>
          <p:cNvSpPr txBox="true"/>
          <p:nvPr/>
        </p:nvSpPr>
        <p:spPr>
          <a:xfrm rot="0">
            <a:off x="5419504" y="4397231"/>
            <a:ext cx="7974612" cy="1470397"/>
          </a:xfrm>
          <a:prstGeom prst="rect">
            <a:avLst/>
          </a:prstGeom>
        </p:spPr>
        <p:txBody>
          <a:bodyPr anchor="t" rtlCol="false" tIns="0" lIns="0" bIns="0" rIns="0">
            <a:spAutoFit/>
          </a:bodyPr>
          <a:lstStyle/>
          <a:p>
            <a:pPr algn="ctr">
              <a:lnSpc>
                <a:spcPts val="11581"/>
              </a:lnSpc>
              <a:spcBef>
                <a:spcPct val="0"/>
              </a:spcBef>
            </a:pPr>
            <a:r>
              <a:rPr lang="en-US" sz="9492">
                <a:solidFill>
                  <a:srgbClr val="000000"/>
                </a:solidFill>
                <a:latin typeface="Now Bold"/>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433673" y="5007750"/>
            <a:ext cx="6791287" cy="4520245"/>
          </a:xfrm>
          <a:custGeom>
            <a:avLst/>
            <a:gdLst/>
            <a:ahLst/>
            <a:cxnLst/>
            <a:rect r="r" b="b" t="t" l="l"/>
            <a:pathLst>
              <a:path h="4520245" w="6791287">
                <a:moveTo>
                  <a:pt x="0" y="0"/>
                </a:moveTo>
                <a:lnTo>
                  <a:pt x="6791287" y="0"/>
                </a:lnTo>
                <a:lnTo>
                  <a:pt x="6791287" y="4520246"/>
                </a:lnTo>
                <a:lnTo>
                  <a:pt x="0" y="4520246"/>
                </a:lnTo>
                <a:lnTo>
                  <a:pt x="0" y="0"/>
                </a:lnTo>
                <a:close/>
              </a:path>
            </a:pathLst>
          </a:custGeom>
          <a:blipFill>
            <a:blip r:embed="rId2"/>
            <a:stretch>
              <a:fillRect l="0" t="0" r="0" b="0"/>
            </a:stretch>
          </a:blipFill>
        </p:spPr>
      </p:sp>
      <p:sp>
        <p:nvSpPr>
          <p:cNvPr name="Freeform 3" id="3"/>
          <p:cNvSpPr/>
          <p:nvPr/>
        </p:nvSpPr>
        <p:spPr>
          <a:xfrm flipH="false" flipV="false" rot="597110">
            <a:off x="13038525" y="1652659"/>
            <a:ext cx="4708641" cy="2831070"/>
          </a:xfrm>
          <a:custGeom>
            <a:avLst/>
            <a:gdLst/>
            <a:ahLst/>
            <a:cxnLst/>
            <a:rect r="r" b="b" t="t" l="l"/>
            <a:pathLst>
              <a:path h="2831070" w="4708641">
                <a:moveTo>
                  <a:pt x="0" y="0"/>
                </a:moveTo>
                <a:lnTo>
                  <a:pt x="4708641" y="0"/>
                </a:lnTo>
                <a:lnTo>
                  <a:pt x="4708641" y="2831070"/>
                </a:lnTo>
                <a:lnTo>
                  <a:pt x="0" y="2831070"/>
                </a:lnTo>
                <a:lnTo>
                  <a:pt x="0" y="0"/>
                </a:lnTo>
                <a:close/>
              </a:path>
            </a:pathLst>
          </a:custGeom>
          <a:blipFill>
            <a:blip r:embed="rId3">
              <a:alphaModFix amt="63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37362" y="1522229"/>
            <a:ext cx="6779803" cy="1737778"/>
          </a:xfrm>
          <a:prstGeom prst="rect">
            <a:avLst/>
          </a:prstGeom>
        </p:spPr>
        <p:txBody>
          <a:bodyPr anchor="t" rtlCol="false" tIns="0" lIns="0" bIns="0" rIns="0">
            <a:spAutoFit/>
          </a:bodyPr>
          <a:lstStyle/>
          <a:p>
            <a:pPr>
              <a:lnSpc>
                <a:spcPts val="6774"/>
              </a:lnSpc>
              <a:spcBef>
                <a:spcPct val="0"/>
              </a:spcBef>
            </a:pPr>
            <a:r>
              <a:rPr lang="en-US" sz="5552">
                <a:solidFill>
                  <a:srgbClr val="404040"/>
                </a:solidFill>
                <a:latin typeface="Now Bold"/>
              </a:rPr>
              <a:t>THE PROBLEM STATEMENT</a:t>
            </a:r>
          </a:p>
        </p:txBody>
      </p:sp>
      <p:sp>
        <p:nvSpPr>
          <p:cNvPr name="TextBox 5" id="5"/>
          <p:cNvSpPr txBox="true"/>
          <p:nvPr/>
        </p:nvSpPr>
        <p:spPr>
          <a:xfrm rot="0">
            <a:off x="1634148" y="3332864"/>
            <a:ext cx="12089231" cy="2095511"/>
          </a:xfrm>
          <a:prstGeom prst="rect">
            <a:avLst/>
          </a:prstGeom>
        </p:spPr>
        <p:txBody>
          <a:bodyPr anchor="t" rtlCol="false" tIns="0" lIns="0" bIns="0" rIns="0">
            <a:spAutoFit/>
          </a:bodyPr>
          <a:lstStyle/>
          <a:p>
            <a:pPr>
              <a:lnSpc>
                <a:spcPts val="3344"/>
              </a:lnSpc>
            </a:pPr>
            <a:r>
              <a:rPr lang="en-US" sz="2741">
                <a:solidFill>
                  <a:srgbClr val="000000"/>
                </a:solidFill>
                <a:latin typeface="Now"/>
              </a:rPr>
              <a:t>Predict the forest cover type (the predominate kind of trees cover) the strictly cartographic variables. This area divided each 30 m x 30 m cell in the Roosevelt National Forest of northern Colorado with 7 cover types in 4 wilderness area.</a:t>
            </a:r>
          </a:p>
          <a:p>
            <a:pPr>
              <a:lnSpc>
                <a:spcPts val="3344"/>
              </a:lnSpc>
            </a:pPr>
          </a:p>
        </p:txBody>
      </p:sp>
      <p:grpSp>
        <p:nvGrpSpPr>
          <p:cNvPr name="Group 6" id="6"/>
          <p:cNvGrpSpPr/>
          <p:nvPr/>
        </p:nvGrpSpPr>
        <p:grpSpPr>
          <a:xfrm rot="0">
            <a:off x="1634148" y="5930082"/>
            <a:ext cx="7513020" cy="3402996"/>
            <a:chOff x="0" y="0"/>
            <a:chExt cx="10017359" cy="4537328"/>
          </a:xfrm>
        </p:grpSpPr>
        <p:sp>
          <p:nvSpPr>
            <p:cNvPr name="TextBox 7" id="7"/>
            <p:cNvSpPr txBox="true"/>
            <p:nvPr/>
          </p:nvSpPr>
          <p:spPr>
            <a:xfrm rot="0">
              <a:off x="4285" y="426424"/>
              <a:ext cx="6096916" cy="4110904"/>
            </a:xfrm>
            <a:prstGeom prst="rect">
              <a:avLst/>
            </a:prstGeom>
          </p:spPr>
          <p:txBody>
            <a:bodyPr anchor="t" rtlCol="false" tIns="0" lIns="0" bIns="0" rIns="0">
              <a:spAutoFit/>
            </a:bodyPr>
            <a:lstStyle/>
            <a:p>
              <a:pPr>
                <a:lnSpc>
                  <a:spcPts val="3041"/>
                </a:lnSpc>
              </a:pPr>
            </a:p>
            <a:p>
              <a:pPr>
                <a:lnSpc>
                  <a:spcPts val="3041"/>
                </a:lnSpc>
                <a:spcBef>
                  <a:spcPct val="0"/>
                </a:spcBef>
              </a:pPr>
              <a:r>
                <a:rPr lang="en-US" sz="2493">
                  <a:solidFill>
                    <a:srgbClr val="000000"/>
                  </a:solidFill>
                  <a:latin typeface="Now"/>
                </a:rPr>
                <a:t>1 - </a:t>
              </a:r>
              <a:r>
                <a:rPr lang="en-US" sz="2493">
                  <a:solidFill>
                    <a:srgbClr val="000000"/>
                  </a:solidFill>
                  <a:latin typeface="Now"/>
                </a:rPr>
                <a:t>SPRUCE/FIR</a:t>
              </a:r>
            </a:p>
            <a:p>
              <a:pPr>
                <a:lnSpc>
                  <a:spcPts val="3041"/>
                </a:lnSpc>
                <a:spcBef>
                  <a:spcPct val="0"/>
                </a:spcBef>
              </a:pPr>
              <a:r>
                <a:rPr lang="en-US" sz="2493">
                  <a:solidFill>
                    <a:srgbClr val="000000"/>
                  </a:solidFill>
                  <a:latin typeface="Now"/>
                </a:rPr>
                <a:t>2 - LODGEPOLE PINE</a:t>
              </a:r>
            </a:p>
            <a:p>
              <a:pPr>
                <a:lnSpc>
                  <a:spcPts val="3041"/>
                </a:lnSpc>
                <a:spcBef>
                  <a:spcPct val="0"/>
                </a:spcBef>
              </a:pPr>
              <a:r>
                <a:rPr lang="en-US" sz="2493">
                  <a:solidFill>
                    <a:srgbClr val="000000"/>
                  </a:solidFill>
                  <a:latin typeface="Now"/>
                </a:rPr>
                <a:t>3 - PONDEROSA PINE</a:t>
              </a:r>
            </a:p>
            <a:p>
              <a:pPr>
                <a:lnSpc>
                  <a:spcPts val="3041"/>
                </a:lnSpc>
                <a:spcBef>
                  <a:spcPct val="0"/>
                </a:spcBef>
              </a:pPr>
              <a:r>
                <a:rPr lang="en-US" sz="2493">
                  <a:solidFill>
                    <a:srgbClr val="000000"/>
                  </a:solidFill>
                  <a:latin typeface="Now"/>
                </a:rPr>
                <a:t>4 - COTTONWOOD/WILLOW</a:t>
              </a:r>
            </a:p>
            <a:p>
              <a:pPr>
                <a:lnSpc>
                  <a:spcPts val="3041"/>
                </a:lnSpc>
                <a:spcBef>
                  <a:spcPct val="0"/>
                </a:spcBef>
              </a:pPr>
              <a:r>
                <a:rPr lang="en-US" sz="2493">
                  <a:solidFill>
                    <a:srgbClr val="000000"/>
                  </a:solidFill>
                  <a:latin typeface="Now"/>
                </a:rPr>
                <a:t>5 - ASPEN</a:t>
              </a:r>
            </a:p>
            <a:p>
              <a:pPr>
                <a:lnSpc>
                  <a:spcPts val="3041"/>
                </a:lnSpc>
                <a:spcBef>
                  <a:spcPct val="0"/>
                </a:spcBef>
              </a:pPr>
              <a:r>
                <a:rPr lang="en-US" sz="2493">
                  <a:solidFill>
                    <a:srgbClr val="000000"/>
                  </a:solidFill>
                  <a:latin typeface="Now"/>
                </a:rPr>
                <a:t>6 - DOUGLAS-FIR</a:t>
              </a:r>
            </a:p>
            <a:p>
              <a:pPr>
                <a:lnSpc>
                  <a:spcPts val="3041"/>
                </a:lnSpc>
                <a:spcBef>
                  <a:spcPct val="0"/>
                </a:spcBef>
              </a:pPr>
              <a:r>
                <a:rPr lang="en-US" sz="2493">
                  <a:solidFill>
                    <a:srgbClr val="000000"/>
                  </a:solidFill>
                  <a:latin typeface="Now"/>
                </a:rPr>
                <a:t>7 - KRUMMHOLZ</a:t>
              </a:r>
            </a:p>
          </p:txBody>
        </p:sp>
        <p:sp>
          <p:nvSpPr>
            <p:cNvPr name="AutoShape 8" id="8"/>
            <p:cNvSpPr/>
            <p:nvPr/>
          </p:nvSpPr>
          <p:spPr>
            <a:xfrm>
              <a:off x="5408039" y="3115616"/>
              <a:ext cx="4605097" cy="776543"/>
            </a:xfrm>
            <a:prstGeom prst="line">
              <a:avLst/>
            </a:prstGeom>
            <a:ln cap="flat" w="50800">
              <a:solidFill>
                <a:srgbClr val="000000"/>
              </a:solidFill>
              <a:prstDash val="solid"/>
              <a:headEnd type="none" len="sm" w="sm"/>
              <a:tailEnd type="arrow" len="sm" w="med"/>
            </a:ln>
          </p:spPr>
        </p:sp>
        <p:sp>
          <p:nvSpPr>
            <p:cNvPr name="AutoShape 9" id="9"/>
            <p:cNvSpPr/>
            <p:nvPr/>
          </p:nvSpPr>
          <p:spPr>
            <a:xfrm flipV="true">
              <a:off x="5412421" y="1347473"/>
              <a:ext cx="4587885" cy="872496"/>
            </a:xfrm>
            <a:prstGeom prst="line">
              <a:avLst/>
            </a:prstGeom>
            <a:ln cap="flat" w="50800">
              <a:solidFill>
                <a:srgbClr val="000000"/>
              </a:solidFill>
              <a:prstDash val="solid"/>
              <a:headEnd type="none" len="sm" w="sm"/>
              <a:tailEnd type="arrow" len="sm" w="med"/>
            </a:ln>
          </p:spPr>
        </p:sp>
        <p:sp>
          <p:nvSpPr>
            <p:cNvPr name="TextBox 10" id="10"/>
            <p:cNvSpPr txBox="true"/>
            <p:nvPr/>
          </p:nvSpPr>
          <p:spPr>
            <a:xfrm rot="0">
              <a:off x="0" y="-9525"/>
              <a:ext cx="3094038" cy="446677"/>
            </a:xfrm>
            <a:prstGeom prst="rect">
              <a:avLst/>
            </a:prstGeom>
          </p:spPr>
          <p:txBody>
            <a:bodyPr anchor="t" rtlCol="false" tIns="0" lIns="0" bIns="0" rIns="0">
              <a:spAutoFit/>
            </a:bodyPr>
            <a:lstStyle/>
            <a:p>
              <a:pPr algn="ctr">
                <a:lnSpc>
                  <a:spcPts val="2646"/>
                </a:lnSpc>
                <a:spcBef>
                  <a:spcPct val="0"/>
                </a:spcBef>
              </a:pPr>
              <a:r>
                <a:rPr lang="en-US" sz="2169">
                  <a:solidFill>
                    <a:srgbClr val="404040"/>
                  </a:solidFill>
                  <a:latin typeface="Now Bold"/>
                </a:rPr>
                <a:t>7 COVER TYPES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58776"/>
            <a:ext cx="2227490" cy="855307"/>
          </a:xfrm>
          <a:custGeom>
            <a:avLst/>
            <a:gdLst/>
            <a:ahLst/>
            <a:cxnLst/>
            <a:rect r="r" b="b" t="t" l="l"/>
            <a:pathLst>
              <a:path h="855307" w="2227490">
                <a:moveTo>
                  <a:pt x="0" y="0"/>
                </a:moveTo>
                <a:lnTo>
                  <a:pt x="2227490" y="0"/>
                </a:lnTo>
                <a:lnTo>
                  <a:pt x="2227490" y="855307"/>
                </a:lnTo>
                <a:lnTo>
                  <a:pt x="0" y="855307"/>
                </a:lnTo>
                <a:lnTo>
                  <a:pt x="0" y="0"/>
                </a:lnTo>
                <a:close/>
              </a:path>
            </a:pathLst>
          </a:custGeom>
          <a:blipFill>
            <a:blip r:embed="rId2"/>
            <a:stretch>
              <a:fillRect l="0" t="0" r="0" b="0"/>
            </a:stretch>
          </a:blipFill>
        </p:spPr>
      </p:sp>
      <p:sp>
        <p:nvSpPr>
          <p:cNvPr name="Freeform 3" id="3"/>
          <p:cNvSpPr/>
          <p:nvPr/>
        </p:nvSpPr>
        <p:spPr>
          <a:xfrm flipH="false" flipV="false" rot="0">
            <a:off x="1028700" y="4649351"/>
            <a:ext cx="2470746" cy="988298"/>
          </a:xfrm>
          <a:custGeom>
            <a:avLst/>
            <a:gdLst/>
            <a:ahLst/>
            <a:cxnLst/>
            <a:rect r="r" b="b" t="t" l="l"/>
            <a:pathLst>
              <a:path h="988298" w="2470746">
                <a:moveTo>
                  <a:pt x="0" y="0"/>
                </a:moveTo>
                <a:lnTo>
                  <a:pt x="2470746" y="0"/>
                </a:lnTo>
                <a:lnTo>
                  <a:pt x="2470746" y="988298"/>
                </a:lnTo>
                <a:lnTo>
                  <a:pt x="0" y="988298"/>
                </a:lnTo>
                <a:lnTo>
                  <a:pt x="0" y="0"/>
                </a:lnTo>
                <a:close/>
              </a:path>
            </a:pathLst>
          </a:custGeom>
          <a:blipFill>
            <a:blip r:embed="rId3"/>
            <a:stretch>
              <a:fillRect l="0" t="0" r="0" b="0"/>
            </a:stretch>
          </a:blipFill>
        </p:spPr>
      </p:sp>
      <p:sp>
        <p:nvSpPr>
          <p:cNvPr name="Freeform 4" id="4"/>
          <p:cNvSpPr/>
          <p:nvPr/>
        </p:nvSpPr>
        <p:spPr>
          <a:xfrm flipH="false" flipV="false" rot="0">
            <a:off x="4550316" y="3586429"/>
            <a:ext cx="1396161" cy="1550214"/>
          </a:xfrm>
          <a:custGeom>
            <a:avLst/>
            <a:gdLst/>
            <a:ahLst/>
            <a:cxnLst/>
            <a:rect r="r" b="b" t="t" l="l"/>
            <a:pathLst>
              <a:path h="1550214" w="1396161">
                <a:moveTo>
                  <a:pt x="0" y="0"/>
                </a:moveTo>
                <a:lnTo>
                  <a:pt x="1396161" y="0"/>
                </a:lnTo>
                <a:lnTo>
                  <a:pt x="1396161" y="1550214"/>
                </a:lnTo>
                <a:lnTo>
                  <a:pt x="0" y="1550214"/>
                </a:lnTo>
                <a:lnTo>
                  <a:pt x="0" y="0"/>
                </a:lnTo>
                <a:close/>
              </a:path>
            </a:pathLst>
          </a:custGeom>
          <a:blipFill>
            <a:blip r:embed="rId4"/>
            <a:stretch>
              <a:fillRect l="0" t="0" r="0" b="0"/>
            </a:stretch>
          </a:blipFill>
        </p:spPr>
      </p:sp>
      <p:sp>
        <p:nvSpPr>
          <p:cNvPr name="Freeform 5" id="5"/>
          <p:cNvSpPr/>
          <p:nvPr/>
        </p:nvSpPr>
        <p:spPr>
          <a:xfrm flipH="false" flipV="false" rot="0">
            <a:off x="8036527" y="2897790"/>
            <a:ext cx="8411751" cy="3503121"/>
          </a:xfrm>
          <a:custGeom>
            <a:avLst/>
            <a:gdLst/>
            <a:ahLst/>
            <a:cxnLst/>
            <a:rect r="r" b="b" t="t" l="l"/>
            <a:pathLst>
              <a:path h="3503121" w="8411751">
                <a:moveTo>
                  <a:pt x="0" y="0"/>
                </a:moveTo>
                <a:lnTo>
                  <a:pt x="8411751" y="0"/>
                </a:lnTo>
                <a:lnTo>
                  <a:pt x="8411751" y="3503121"/>
                </a:lnTo>
                <a:lnTo>
                  <a:pt x="0" y="3503121"/>
                </a:lnTo>
                <a:lnTo>
                  <a:pt x="0" y="0"/>
                </a:lnTo>
                <a:close/>
              </a:path>
            </a:pathLst>
          </a:custGeom>
          <a:blipFill>
            <a:blip r:embed="rId5"/>
            <a:stretch>
              <a:fillRect l="-8328" t="0" r="-8328" b="-21648"/>
            </a:stretch>
          </a:blipFill>
        </p:spPr>
      </p:sp>
      <p:sp>
        <p:nvSpPr>
          <p:cNvPr name="TextBox 6" id="6"/>
          <p:cNvSpPr txBox="true"/>
          <p:nvPr/>
        </p:nvSpPr>
        <p:spPr>
          <a:xfrm rot="0">
            <a:off x="5248396" y="1000125"/>
            <a:ext cx="11897963" cy="1399898"/>
          </a:xfrm>
          <a:prstGeom prst="rect">
            <a:avLst/>
          </a:prstGeom>
        </p:spPr>
        <p:txBody>
          <a:bodyPr anchor="t" rtlCol="false" tIns="0" lIns="0" bIns="0" rIns="0">
            <a:spAutoFit/>
          </a:bodyPr>
          <a:lstStyle/>
          <a:p>
            <a:pPr>
              <a:lnSpc>
                <a:spcPts val="10904"/>
              </a:lnSpc>
              <a:spcBef>
                <a:spcPct val="0"/>
              </a:spcBef>
            </a:pPr>
            <a:r>
              <a:rPr lang="en-US" sz="8937">
                <a:solidFill>
                  <a:srgbClr val="404040"/>
                </a:solidFill>
                <a:latin typeface="Now Bold"/>
              </a:rPr>
              <a:t>THE DATA SET</a:t>
            </a:r>
          </a:p>
        </p:txBody>
      </p:sp>
      <p:sp>
        <p:nvSpPr>
          <p:cNvPr name="TextBox 7" id="7"/>
          <p:cNvSpPr txBox="true"/>
          <p:nvPr/>
        </p:nvSpPr>
        <p:spPr>
          <a:xfrm rot="0">
            <a:off x="3955939" y="7132153"/>
            <a:ext cx="12492339" cy="2734877"/>
          </a:xfrm>
          <a:prstGeom prst="rect">
            <a:avLst/>
          </a:prstGeom>
        </p:spPr>
        <p:txBody>
          <a:bodyPr anchor="t" rtlCol="false" tIns="0" lIns="0" bIns="0" rIns="0">
            <a:spAutoFit/>
          </a:bodyPr>
          <a:lstStyle/>
          <a:p>
            <a:pPr algn="just">
              <a:lnSpc>
                <a:spcPts val="3608"/>
              </a:lnSpc>
            </a:pPr>
            <a:r>
              <a:rPr lang="en-US" sz="2577">
                <a:solidFill>
                  <a:srgbClr val="404040"/>
                </a:solidFill>
                <a:latin typeface="Canva Sans Bold"/>
              </a:rPr>
              <a:t>The study area includes four wilderness areas located in the Roosevelt National Forest of northern Colorado. These areas represent forests with minimal human-caused disturbances, so that existing forest cover types are more a result of ecological processes rather than forest management practices.</a:t>
            </a:r>
          </a:p>
          <a:p>
            <a:pPr algn="just">
              <a:lnSpc>
                <a:spcPts val="3608"/>
              </a:lnSpc>
            </a:pPr>
          </a:p>
        </p:txBody>
      </p:sp>
      <p:sp>
        <p:nvSpPr>
          <p:cNvPr name="Freeform 8" id="8"/>
          <p:cNvSpPr/>
          <p:nvPr/>
        </p:nvSpPr>
        <p:spPr>
          <a:xfrm flipH="false" flipV="false" rot="0">
            <a:off x="0" y="-74109"/>
            <a:ext cx="7911878" cy="5943798"/>
          </a:xfrm>
          <a:custGeom>
            <a:avLst/>
            <a:gdLst/>
            <a:ahLst/>
            <a:cxnLst/>
            <a:rect r="r" b="b" t="t" l="l"/>
            <a:pathLst>
              <a:path h="5943798" w="7911878">
                <a:moveTo>
                  <a:pt x="0" y="0"/>
                </a:moveTo>
                <a:lnTo>
                  <a:pt x="7911878" y="0"/>
                </a:lnTo>
                <a:lnTo>
                  <a:pt x="7911878" y="5943798"/>
                </a:lnTo>
                <a:lnTo>
                  <a:pt x="0" y="5943798"/>
                </a:lnTo>
                <a:lnTo>
                  <a:pt x="0" y="0"/>
                </a:lnTo>
                <a:close/>
              </a:path>
            </a:pathLst>
          </a:custGeom>
          <a:blipFill>
            <a:blip r:embed="rId6">
              <a:alphaModFix amt="34000"/>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5773170" y="3702147"/>
            <a:ext cx="11225170" cy="5711872"/>
          </a:xfrm>
          <a:custGeom>
            <a:avLst/>
            <a:gdLst/>
            <a:ahLst/>
            <a:cxnLst/>
            <a:rect r="r" b="b" t="t" l="l"/>
            <a:pathLst>
              <a:path h="5711872" w="11225170">
                <a:moveTo>
                  <a:pt x="0" y="0"/>
                </a:moveTo>
                <a:lnTo>
                  <a:pt x="11225170" y="0"/>
                </a:lnTo>
                <a:lnTo>
                  <a:pt x="11225170" y="5711871"/>
                </a:lnTo>
                <a:lnTo>
                  <a:pt x="0" y="5711871"/>
                </a:lnTo>
                <a:lnTo>
                  <a:pt x="0" y="0"/>
                </a:lnTo>
                <a:close/>
              </a:path>
            </a:pathLst>
          </a:custGeom>
          <a:blipFill>
            <a:blip r:embed="rId2"/>
            <a:stretch>
              <a:fillRect l="0" t="-21" r="-13430" b="-21"/>
            </a:stretch>
          </a:blipFill>
        </p:spPr>
      </p:sp>
      <p:sp>
        <p:nvSpPr>
          <p:cNvPr name="Freeform 3" id="3"/>
          <p:cNvSpPr/>
          <p:nvPr/>
        </p:nvSpPr>
        <p:spPr>
          <a:xfrm flipH="false" flipV="false" rot="0">
            <a:off x="7757046" y="637011"/>
            <a:ext cx="2163181" cy="2458160"/>
          </a:xfrm>
          <a:custGeom>
            <a:avLst/>
            <a:gdLst/>
            <a:ahLst/>
            <a:cxnLst/>
            <a:rect r="r" b="b" t="t" l="l"/>
            <a:pathLst>
              <a:path h="2458160" w="2163181">
                <a:moveTo>
                  <a:pt x="0" y="0"/>
                </a:moveTo>
                <a:lnTo>
                  <a:pt x="2163181" y="0"/>
                </a:lnTo>
                <a:lnTo>
                  <a:pt x="2163181" y="2458160"/>
                </a:lnTo>
                <a:lnTo>
                  <a:pt x="0" y="2458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264368" y="1847041"/>
            <a:ext cx="7762602" cy="2237475"/>
          </a:xfrm>
          <a:prstGeom prst="rect">
            <a:avLst/>
          </a:prstGeom>
        </p:spPr>
        <p:txBody>
          <a:bodyPr anchor="t" rtlCol="false" tIns="0" lIns="0" bIns="0" rIns="0">
            <a:spAutoFit/>
          </a:bodyPr>
          <a:lstStyle/>
          <a:p>
            <a:pPr algn="ctr">
              <a:lnSpc>
                <a:spcPts val="8818"/>
              </a:lnSpc>
            </a:pPr>
            <a:r>
              <a:rPr lang="en-US" sz="7228">
                <a:solidFill>
                  <a:srgbClr val="404040"/>
                </a:solidFill>
                <a:latin typeface="Now Bold"/>
              </a:rPr>
              <a:t>7 COVER TYPES</a:t>
            </a:r>
          </a:p>
          <a:p>
            <a:pPr algn="ctr">
              <a:lnSpc>
                <a:spcPts val="8818"/>
              </a:lnSpc>
              <a:spcBef>
                <a:spcPct val="0"/>
              </a:spcBef>
            </a:pPr>
          </a:p>
        </p:txBody>
      </p:sp>
      <p:sp>
        <p:nvSpPr>
          <p:cNvPr name="TextBox 5" id="5"/>
          <p:cNvSpPr txBox="true"/>
          <p:nvPr/>
        </p:nvSpPr>
        <p:spPr>
          <a:xfrm rot="0">
            <a:off x="160963" y="5124450"/>
            <a:ext cx="7596082" cy="4022112"/>
          </a:xfrm>
          <a:prstGeom prst="rect">
            <a:avLst/>
          </a:prstGeom>
        </p:spPr>
        <p:txBody>
          <a:bodyPr anchor="t" rtlCol="false" tIns="0" lIns="0" bIns="0" rIns="0">
            <a:spAutoFit/>
          </a:bodyPr>
          <a:lstStyle/>
          <a:p>
            <a:pPr marL="709592" indent="-354796" lvl="1">
              <a:lnSpc>
                <a:spcPts val="4009"/>
              </a:lnSpc>
              <a:spcBef>
                <a:spcPct val="0"/>
              </a:spcBef>
              <a:buFont typeface="Arial"/>
              <a:buChar char="•"/>
            </a:pPr>
            <a:r>
              <a:rPr lang="en-US" sz="3286">
                <a:solidFill>
                  <a:srgbClr val="404040"/>
                </a:solidFill>
                <a:latin typeface="Now Bold"/>
              </a:rPr>
              <a:t>SPR</a:t>
            </a:r>
            <a:r>
              <a:rPr lang="en-US" sz="3286">
                <a:solidFill>
                  <a:srgbClr val="404040"/>
                </a:solidFill>
                <a:latin typeface="Now Bold"/>
              </a:rPr>
              <a:t>UCE/FIR</a:t>
            </a:r>
          </a:p>
          <a:p>
            <a:pPr marL="709592" indent="-354796" lvl="1">
              <a:lnSpc>
                <a:spcPts val="4009"/>
              </a:lnSpc>
              <a:spcBef>
                <a:spcPct val="0"/>
              </a:spcBef>
              <a:buFont typeface="Arial"/>
              <a:buChar char="•"/>
            </a:pPr>
            <a:r>
              <a:rPr lang="en-US" sz="3286">
                <a:solidFill>
                  <a:srgbClr val="404040"/>
                </a:solidFill>
                <a:latin typeface="Now Bold"/>
              </a:rPr>
              <a:t>LODGEPOLE PINE</a:t>
            </a:r>
          </a:p>
          <a:p>
            <a:pPr marL="709592" indent="-354796" lvl="1">
              <a:lnSpc>
                <a:spcPts val="4009"/>
              </a:lnSpc>
              <a:spcBef>
                <a:spcPct val="0"/>
              </a:spcBef>
              <a:buFont typeface="Arial"/>
              <a:buChar char="•"/>
            </a:pPr>
            <a:r>
              <a:rPr lang="en-US" sz="3286">
                <a:solidFill>
                  <a:srgbClr val="404040"/>
                </a:solidFill>
                <a:latin typeface="Now Bold"/>
              </a:rPr>
              <a:t>PONDEROSA PINE</a:t>
            </a:r>
          </a:p>
          <a:p>
            <a:pPr marL="709592" indent="-354796" lvl="1">
              <a:lnSpc>
                <a:spcPts val="4009"/>
              </a:lnSpc>
              <a:spcBef>
                <a:spcPct val="0"/>
              </a:spcBef>
              <a:buFont typeface="Arial"/>
              <a:buChar char="•"/>
            </a:pPr>
            <a:r>
              <a:rPr lang="en-US" sz="3286">
                <a:solidFill>
                  <a:srgbClr val="404040"/>
                </a:solidFill>
                <a:latin typeface="Now Bold"/>
              </a:rPr>
              <a:t>COTTONWOOD/WILLOW</a:t>
            </a:r>
          </a:p>
          <a:p>
            <a:pPr marL="709592" indent="-354796" lvl="1">
              <a:lnSpc>
                <a:spcPts val="4009"/>
              </a:lnSpc>
              <a:spcBef>
                <a:spcPct val="0"/>
              </a:spcBef>
              <a:buFont typeface="Arial"/>
              <a:buChar char="•"/>
            </a:pPr>
            <a:r>
              <a:rPr lang="en-US" sz="3286">
                <a:solidFill>
                  <a:srgbClr val="404040"/>
                </a:solidFill>
                <a:latin typeface="Now Bold"/>
              </a:rPr>
              <a:t>ASPEN</a:t>
            </a:r>
          </a:p>
          <a:p>
            <a:pPr marL="709592" indent="-354796" lvl="1">
              <a:lnSpc>
                <a:spcPts val="4009"/>
              </a:lnSpc>
              <a:spcBef>
                <a:spcPct val="0"/>
              </a:spcBef>
              <a:buFont typeface="Arial"/>
              <a:buChar char="•"/>
            </a:pPr>
            <a:r>
              <a:rPr lang="en-US" sz="3286">
                <a:solidFill>
                  <a:srgbClr val="404040"/>
                </a:solidFill>
                <a:latin typeface="Now Bold"/>
              </a:rPr>
              <a:t>DOUGLAS-FIR</a:t>
            </a:r>
          </a:p>
          <a:p>
            <a:pPr marL="709592" indent="-354796" lvl="1">
              <a:lnSpc>
                <a:spcPts val="4009"/>
              </a:lnSpc>
              <a:spcBef>
                <a:spcPct val="0"/>
              </a:spcBef>
              <a:buFont typeface="Arial"/>
              <a:buChar char="•"/>
            </a:pPr>
            <a:r>
              <a:rPr lang="en-US" sz="3286">
                <a:solidFill>
                  <a:srgbClr val="404040"/>
                </a:solidFill>
                <a:latin typeface="Now Bold"/>
              </a:rPr>
              <a:t>KRUMMHOLZ</a:t>
            </a:r>
          </a:p>
          <a:p>
            <a:pPr>
              <a:lnSpc>
                <a:spcPts val="400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696382" y="6104243"/>
            <a:ext cx="12258090" cy="4520171"/>
          </a:xfrm>
          <a:custGeom>
            <a:avLst/>
            <a:gdLst/>
            <a:ahLst/>
            <a:cxnLst/>
            <a:rect r="r" b="b" t="t" l="l"/>
            <a:pathLst>
              <a:path h="4520171" w="12258090">
                <a:moveTo>
                  <a:pt x="0" y="0"/>
                </a:moveTo>
                <a:lnTo>
                  <a:pt x="12258090" y="0"/>
                </a:lnTo>
                <a:lnTo>
                  <a:pt x="12258090" y="4520170"/>
                </a:lnTo>
                <a:lnTo>
                  <a:pt x="0" y="45201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10398" y="1961102"/>
            <a:ext cx="12503064" cy="5355519"/>
          </a:xfrm>
          <a:prstGeom prst="rect">
            <a:avLst/>
          </a:prstGeom>
        </p:spPr>
        <p:txBody>
          <a:bodyPr anchor="t" rtlCol="false" tIns="0" lIns="0" bIns="0" rIns="0">
            <a:spAutoFit/>
          </a:bodyPr>
          <a:lstStyle/>
          <a:p>
            <a:pPr algn="ctr">
              <a:lnSpc>
                <a:spcPts val="3224"/>
              </a:lnSpc>
              <a:spcBef>
                <a:spcPct val="0"/>
              </a:spcBef>
            </a:pPr>
            <a:r>
              <a:rPr lang="en-US" sz="2643">
                <a:solidFill>
                  <a:srgbClr val="000000"/>
                </a:solidFill>
                <a:latin typeface="Now Bold"/>
              </a:rPr>
              <a:t>ELEVATION </a:t>
            </a:r>
          </a:p>
          <a:p>
            <a:pPr algn="ctr">
              <a:lnSpc>
                <a:spcPts val="3224"/>
              </a:lnSpc>
              <a:spcBef>
                <a:spcPct val="0"/>
              </a:spcBef>
            </a:pPr>
            <a:r>
              <a:rPr lang="en-US" sz="2643">
                <a:solidFill>
                  <a:srgbClr val="000000"/>
                </a:solidFill>
                <a:latin typeface="Now Bold"/>
              </a:rPr>
              <a:t>ASPECT </a:t>
            </a:r>
          </a:p>
          <a:p>
            <a:pPr algn="ctr">
              <a:lnSpc>
                <a:spcPts val="3224"/>
              </a:lnSpc>
              <a:spcBef>
                <a:spcPct val="0"/>
              </a:spcBef>
            </a:pPr>
            <a:r>
              <a:rPr lang="en-US" sz="2643">
                <a:solidFill>
                  <a:srgbClr val="000000"/>
                </a:solidFill>
                <a:latin typeface="Now Bold"/>
              </a:rPr>
              <a:t>SLOPE</a:t>
            </a:r>
          </a:p>
          <a:p>
            <a:pPr algn="ctr">
              <a:lnSpc>
                <a:spcPts val="3224"/>
              </a:lnSpc>
              <a:spcBef>
                <a:spcPct val="0"/>
              </a:spcBef>
            </a:pPr>
            <a:r>
              <a:rPr lang="en-US" sz="2643">
                <a:solidFill>
                  <a:srgbClr val="000000"/>
                </a:solidFill>
                <a:latin typeface="Now Bold"/>
              </a:rPr>
              <a:t>HORIZONTAL_DISTANCE_TO_HYDROLOGY </a:t>
            </a:r>
          </a:p>
          <a:p>
            <a:pPr algn="ctr">
              <a:lnSpc>
                <a:spcPts val="3224"/>
              </a:lnSpc>
              <a:spcBef>
                <a:spcPct val="0"/>
              </a:spcBef>
            </a:pPr>
            <a:r>
              <a:rPr lang="en-US" sz="2643">
                <a:solidFill>
                  <a:srgbClr val="000000"/>
                </a:solidFill>
                <a:latin typeface="Now Bold"/>
              </a:rPr>
              <a:t>VERTICAL_DISTANCE_TO_HYDROLOGY </a:t>
            </a:r>
          </a:p>
          <a:p>
            <a:pPr algn="ctr">
              <a:lnSpc>
                <a:spcPts val="3224"/>
              </a:lnSpc>
              <a:spcBef>
                <a:spcPct val="0"/>
              </a:spcBef>
            </a:pPr>
            <a:r>
              <a:rPr lang="en-US" sz="2643">
                <a:solidFill>
                  <a:srgbClr val="000000"/>
                </a:solidFill>
                <a:latin typeface="Now Bold"/>
              </a:rPr>
              <a:t>HORIZONTAL_DISTANCE_TO_ROADWAYS </a:t>
            </a:r>
          </a:p>
          <a:p>
            <a:pPr algn="ctr">
              <a:lnSpc>
                <a:spcPts val="3224"/>
              </a:lnSpc>
              <a:spcBef>
                <a:spcPct val="0"/>
              </a:spcBef>
            </a:pPr>
            <a:r>
              <a:rPr lang="en-US" sz="2643">
                <a:solidFill>
                  <a:srgbClr val="000000"/>
                </a:solidFill>
                <a:latin typeface="Now Bold"/>
              </a:rPr>
              <a:t>HILLSHADE_9AM </a:t>
            </a:r>
          </a:p>
          <a:p>
            <a:pPr algn="ctr">
              <a:lnSpc>
                <a:spcPts val="3224"/>
              </a:lnSpc>
              <a:spcBef>
                <a:spcPct val="0"/>
              </a:spcBef>
            </a:pPr>
            <a:r>
              <a:rPr lang="en-US" sz="2643">
                <a:solidFill>
                  <a:srgbClr val="000000"/>
                </a:solidFill>
                <a:latin typeface="Now Bold"/>
              </a:rPr>
              <a:t>HILLSHADE_NOON</a:t>
            </a:r>
          </a:p>
          <a:p>
            <a:pPr algn="ctr">
              <a:lnSpc>
                <a:spcPts val="3224"/>
              </a:lnSpc>
              <a:spcBef>
                <a:spcPct val="0"/>
              </a:spcBef>
            </a:pPr>
            <a:r>
              <a:rPr lang="en-US" sz="2643">
                <a:solidFill>
                  <a:srgbClr val="000000"/>
                </a:solidFill>
                <a:latin typeface="Now Bold"/>
              </a:rPr>
              <a:t>HILLSHADE_3PM</a:t>
            </a:r>
          </a:p>
          <a:p>
            <a:pPr algn="ctr">
              <a:lnSpc>
                <a:spcPts val="3224"/>
              </a:lnSpc>
              <a:spcBef>
                <a:spcPct val="0"/>
              </a:spcBef>
            </a:pPr>
            <a:r>
              <a:rPr lang="en-US" sz="2643">
                <a:solidFill>
                  <a:srgbClr val="000000"/>
                </a:solidFill>
                <a:latin typeface="Now Bold"/>
              </a:rPr>
              <a:t>HORIZONTAL_DISTANCE_TO_FIRE_POINTS</a:t>
            </a:r>
          </a:p>
          <a:p>
            <a:pPr algn="ctr">
              <a:lnSpc>
                <a:spcPts val="3224"/>
              </a:lnSpc>
              <a:spcBef>
                <a:spcPct val="0"/>
              </a:spcBef>
            </a:pPr>
            <a:r>
              <a:rPr lang="en-US" sz="2643">
                <a:solidFill>
                  <a:srgbClr val="000000"/>
                </a:solidFill>
                <a:latin typeface="Now Bold"/>
              </a:rPr>
              <a:t>WILDERNESS_AREA (4)</a:t>
            </a:r>
          </a:p>
          <a:p>
            <a:pPr algn="ctr">
              <a:lnSpc>
                <a:spcPts val="3224"/>
              </a:lnSpc>
              <a:spcBef>
                <a:spcPct val="0"/>
              </a:spcBef>
            </a:pPr>
            <a:r>
              <a:rPr lang="en-US" sz="2643">
                <a:solidFill>
                  <a:srgbClr val="000000"/>
                </a:solidFill>
                <a:latin typeface="Now Bold"/>
              </a:rPr>
              <a:t>SOIL TYPES (40)</a:t>
            </a:r>
          </a:p>
          <a:p>
            <a:pPr algn="ctr">
              <a:lnSpc>
                <a:spcPts val="3224"/>
              </a:lnSpc>
              <a:spcBef>
                <a:spcPct val="0"/>
              </a:spcBef>
            </a:pPr>
            <a:r>
              <a:rPr lang="en-US" sz="2643">
                <a:solidFill>
                  <a:srgbClr val="000000"/>
                </a:solidFill>
                <a:latin typeface="Now Bold"/>
              </a:rPr>
              <a:t>COVER TYPES (7)</a:t>
            </a:r>
          </a:p>
        </p:txBody>
      </p:sp>
      <p:sp>
        <p:nvSpPr>
          <p:cNvPr name="TextBox 4" id="4"/>
          <p:cNvSpPr txBox="true"/>
          <p:nvPr/>
        </p:nvSpPr>
        <p:spPr>
          <a:xfrm rot="0">
            <a:off x="5144629" y="533924"/>
            <a:ext cx="7998743" cy="970502"/>
          </a:xfrm>
          <a:prstGeom prst="rect">
            <a:avLst/>
          </a:prstGeom>
        </p:spPr>
        <p:txBody>
          <a:bodyPr anchor="t" rtlCol="false" tIns="0" lIns="0" bIns="0" rIns="0">
            <a:spAutoFit/>
          </a:bodyPr>
          <a:lstStyle/>
          <a:p>
            <a:pPr algn="ctr">
              <a:lnSpc>
                <a:spcPts val="7600"/>
              </a:lnSpc>
              <a:spcBef>
                <a:spcPct val="0"/>
              </a:spcBef>
            </a:pPr>
            <a:r>
              <a:rPr lang="en-US" sz="6229">
                <a:solidFill>
                  <a:srgbClr val="404040"/>
                </a:solidFill>
                <a:latin typeface="Now Bold"/>
              </a:rPr>
              <a:t>DATA EXPLORATION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341373" y="2180613"/>
            <a:ext cx="8116812" cy="2345146"/>
          </a:xfrm>
          <a:custGeom>
            <a:avLst/>
            <a:gdLst/>
            <a:ahLst/>
            <a:cxnLst/>
            <a:rect r="r" b="b" t="t" l="l"/>
            <a:pathLst>
              <a:path h="2345146" w="8116812">
                <a:moveTo>
                  <a:pt x="0" y="0"/>
                </a:moveTo>
                <a:lnTo>
                  <a:pt x="8116812" y="0"/>
                </a:lnTo>
                <a:lnTo>
                  <a:pt x="8116812" y="2345146"/>
                </a:lnTo>
                <a:lnTo>
                  <a:pt x="0" y="2345146"/>
                </a:lnTo>
                <a:lnTo>
                  <a:pt x="0" y="0"/>
                </a:lnTo>
                <a:close/>
              </a:path>
            </a:pathLst>
          </a:custGeom>
          <a:blipFill>
            <a:blip r:embed="rId2"/>
            <a:stretch>
              <a:fillRect l="0" t="0" r="0" b="0"/>
            </a:stretch>
          </a:blipFill>
        </p:spPr>
      </p:sp>
      <p:sp>
        <p:nvSpPr>
          <p:cNvPr name="Freeform 3" id="3"/>
          <p:cNvSpPr/>
          <p:nvPr/>
        </p:nvSpPr>
        <p:spPr>
          <a:xfrm flipH="false" flipV="false" rot="0">
            <a:off x="1341373" y="5573834"/>
            <a:ext cx="8116812" cy="2305175"/>
          </a:xfrm>
          <a:custGeom>
            <a:avLst/>
            <a:gdLst/>
            <a:ahLst/>
            <a:cxnLst/>
            <a:rect r="r" b="b" t="t" l="l"/>
            <a:pathLst>
              <a:path h="2305175" w="8116812">
                <a:moveTo>
                  <a:pt x="0" y="0"/>
                </a:moveTo>
                <a:lnTo>
                  <a:pt x="8116812" y="0"/>
                </a:lnTo>
                <a:lnTo>
                  <a:pt x="8116812" y="2305174"/>
                </a:lnTo>
                <a:lnTo>
                  <a:pt x="0" y="2305174"/>
                </a:lnTo>
                <a:lnTo>
                  <a:pt x="0" y="0"/>
                </a:lnTo>
                <a:close/>
              </a:path>
            </a:pathLst>
          </a:custGeom>
          <a:blipFill>
            <a:blip r:embed="rId3"/>
            <a:stretch>
              <a:fillRect l="0" t="0" r="0" b="0"/>
            </a:stretch>
          </a:blipFill>
        </p:spPr>
      </p:sp>
      <p:sp>
        <p:nvSpPr>
          <p:cNvPr name="Freeform 4" id="4"/>
          <p:cNvSpPr/>
          <p:nvPr/>
        </p:nvSpPr>
        <p:spPr>
          <a:xfrm flipH="false" flipV="false" rot="0">
            <a:off x="12508645" y="5326184"/>
            <a:ext cx="4488581" cy="4488581"/>
          </a:xfrm>
          <a:custGeom>
            <a:avLst/>
            <a:gdLst/>
            <a:ahLst/>
            <a:cxnLst/>
            <a:rect r="r" b="b" t="t" l="l"/>
            <a:pathLst>
              <a:path h="4488581" w="4488581">
                <a:moveTo>
                  <a:pt x="0" y="0"/>
                </a:moveTo>
                <a:lnTo>
                  <a:pt x="4488581" y="0"/>
                </a:lnTo>
                <a:lnTo>
                  <a:pt x="4488581" y="4488581"/>
                </a:lnTo>
                <a:lnTo>
                  <a:pt x="0" y="4488581"/>
                </a:lnTo>
                <a:lnTo>
                  <a:pt x="0" y="0"/>
                </a:lnTo>
                <a:close/>
              </a:path>
            </a:pathLst>
          </a:custGeom>
          <a:blipFill>
            <a:blip r:embed="rId4"/>
            <a:stretch>
              <a:fillRect l="0" t="0" r="0" b="0"/>
            </a:stretch>
          </a:blipFill>
        </p:spPr>
      </p:sp>
      <p:sp>
        <p:nvSpPr>
          <p:cNvPr name="TextBox 5" id="5"/>
          <p:cNvSpPr txBox="true"/>
          <p:nvPr/>
        </p:nvSpPr>
        <p:spPr>
          <a:xfrm rot="0">
            <a:off x="1341373" y="1019175"/>
            <a:ext cx="9564540" cy="912426"/>
          </a:xfrm>
          <a:prstGeom prst="rect">
            <a:avLst/>
          </a:prstGeom>
        </p:spPr>
        <p:txBody>
          <a:bodyPr anchor="t" rtlCol="false" tIns="0" lIns="0" bIns="0" rIns="0">
            <a:spAutoFit/>
          </a:bodyPr>
          <a:lstStyle/>
          <a:p>
            <a:pPr>
              <a:lnSpc>
                <a:spcPts val="7190"/>
              </a:lnSpc>
              <a:spcBef>
                <a:spcPct val="0"/>
              </a:spcBef>
            </a:pPr>
            <a:r>
              <a:rPr lang="en-US" sz="5893">
                <a:solidFill>
                  <a:srgbClr val="404040"/>
                </a:solidFill>
                <a:latin typeface="Now Bold"/>
              </a:rPr>
              <a:t>DATA PREPROCESSING</a:t>
            </a:r>
          </a:p>
        </p:txBody>
      </p:sp>
      <p:sp>
        <p:nvSpPr>
          <p:cNvPr name="TextBox 6" id="6"/>
          <p:cNvSpPr txBox="true"/>
          <p:nvPr/>
        </p:nvSpPr>
        <p:spPr>
          <a:xfrm rot="0">
            <a:off x="1202530" y="4951291"/>
            <a:ext cx="8983742" cy="374892"/>
          </a:xfrm>
          <a:prstGeom prst="rect">
            <a:avLst/>
          </a:prstGeom>
        </p:spPr>
        <p:txBody>
          <a:bodyPr anchor="t" rtlCol="false" tIns="0" lIns="0" bIns="0" rIns="0">
            <a:spAutoFit/>
          </a:bodyPr>
          <a:lstStyle/>
          <a:p>
            <a:pPr algn="ctr" marL="519159" indent="-259580" lvl="1">
              <a:lnSpc>
                <a:spcPts val="2933"/>
              </a:lnSpc>
              <a:buFont typeface="Arial"/>
              <a:buChar char="•"/>
            </a:pPr>
            <a:r>
              <a:rPr lang="en-US" sz="2404">
                <a:solidFill>
                  <a:srgbClr val="000000"/>
                </a:solidFill>
                <a:latin typeface="Now"/>
              </a:rPr>
              <a:t>The dataset is complete, and there are no missing values.</a:t>
            </a:r>
          </a:p>
        </p:txBody>
      </p:sp>
      <p:sp>
        <p:nvSpPr>
          <p:cNvPr name="TextBox 7" id="7"/>
          <p:cNvSpPr txBox="true"/>
          <p:nvPr/>
        </p:nvSpPr>
        <p:spPr>
          <a:xfrm rot="0">
            <a:off x="1202530" y="8307633"/>
            <a:ext cx="7146131" cy="374904"/>
          </a:xfrm>
          <a:prstGeom prst="rect">
            <a:avLst/>
          </a:prstGeom>
        </p:spPr>
        <p:txBody>
          <a:bodyPr anchor="t" rtlCol="false" tIns="0" lIns="0" bIns="0" rIns="0">
            <a:spAutoFit/>
          </a:bodyPr>
          <a:lstStyle/>
          <a:p>
            <a:pPr algn="ctr" marL="518160" indent="-259080" lvl="1">
              <a:lnSpc>
                <a:spcPts val="2928"/>
              </a:lnSpc>
              <a:buFont typeface="Arial"/>
              <a:buChar char="•"/>
            </a:pPr>
            <a:r>
              <a:rPr lang="en-US" sz="2400">
                <a:solidFill>
                  <a:srgbClr val="000000"/>
                </a:solidFill>
                <a:latin typeface="Now"/>
              </a:rPr>
              <a:t>We removed the ID column from the 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DAF4oJEKcw8</dc:identifier>
  <dcterms:modified xsi:type="dcterms:W3CDTF">2011-08-01T06:04:30Z</dcterms:modified>
  <cp:revision>1</cp:revision>
  <dc:title>White Modern Clean Minimalism Presentation</dc:title>
</cp:coreProperties>
</file>